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FEC94092-CAA9-4884-94FC-C3E2A00C904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7957D610-5661-45AF-9C34-76269DB4DC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B3345E-48F4-4EE7-A0FA-E70D8EE08A08}" type="slidenum">
              <a:rPr lang="en-US"/>
              <a:pPr/>
              <a:t>1</a:t>
            </a:fld>
            <a:endParaRPr lang="en-US"/>
          </a:p>
        </p:txBody>
      </p:sp>
      <p:sp>
        <p:nvSpPr>
          <p:cNvPr id="2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44658D-268D-4F59-B4EC-CDA3CAB909AC}" type="slidenum">
              <a:rPr lang="en-US"/>
              <a:pPr/>
              <a:t>10</a:t>
            </a:fld>
            <a:endParaRPr lang="en-US"/>
          </a:p>
        </p:txBody>
      </p:sp>
      <p:sp>
        <p:nvSpPr>
          <p:cNvPr id="3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B59A89-33E3-46EF-BEC0-BF0D20A98F2B}" type="slidenum">
              <a:rPr lang="en-US"/>
              <a:pPr/>
              <a:t>11</a:t>
            </a:fld>
            <a:endParaRPr lang="en-US"/>
          </a:p>
        </p:txBody>
      </p:sp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9F6FE-1E7D-4456-816C-FAFDE844F889}" type="slidenum">
              <a:rPr lang="en-US"/>
              <a:pPr/>
              <a:t>12</a:t>
            </a:fld>
            <a:endParaRPr lang="en-US"/>
          </a:p>
        </p:txBody>
      </p:sp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DB8608-8C69-4514-AAC5-3A1562379611}" type="slidenum">
              <a:rPr lang="en-US"/>
              <a:pPr/>
              <a:t>13</a:t>
            </a:fld>
            <a:endParaRPr lang="en-US"/>
          </a:p>
        </p:txBody>
      </p:sp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98C4A9-7690-4212-83EA-DE228686F7FE}" type="slidenum">
              <a:rPr lang="en-US"/>
              <a:pPr/>
              <a:t>14</a:t>
            </a:fld>
            <a:endParaRPr lang="en-US"/>
          </a:p>
        </p:txBody>
      </p:sp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B14793-DCF1-4B0B-814F-7CF1E99247B8}" type="slidenum">
              <a:rPr lang="en-US"/>
              <a:pPr/>
              <a:t>15</a:t>
            </a:fld>
            <a:endParaRPr lang="en-US"/>
          </a:p>
        </p:txBody>
      </p:sp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F0BD02-3864-4F53-B2E1-DCBCAC6758B5}" type="slidenum">
              <a:rPr lang="en-US"/>
              <a:pPr/>
              <a:t>16</a:t>
            </a:fld>
            <a:endParaRPr lang="en-US"/>
          </a:p>
        </p:txBody>
      </p:sp>
      <p:sp>
        <p:nvSpPr>
          <p:cNvPr id="45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6D1DAF-707E-4526-AE55-5F184319E11E}" type="slidenum">
              <a:rPr lang="en-US"/>
              <a:pPr/>
              <a:t>2</a:t>
            </a:fld>
            <a:endParaRPr lang="en-US"/>
          </a:p>
        </p:txBody>
      </p:sp>
      <p:sp>
        <p:nvSpPr>
          <p:cNvPr id="3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B0E98A-DA9B-4E4D-A8A7-E1DA21C3CEF6}" type="slidenum">
              <a:rPr lang="en-US"/>
              <a:pPr/>
              <a:t>3</a:t>
            </a:fld>
            <a:endParaRPr lang="en-US"/>
          </a:p>
        </p:txBody>
      </p:sp>
      <p:sp>
        <p:nvSpPr>
          <p:cNvPr id="31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40D3B9-5F10-4C32-800E-A17F2AF30333}" type="slidenum">
              <a:rPr lang="en-US"/>
              <a:pPr/>
              <a:t>4</a:t>
            </a:fld>
            <a:endParaRPr lang="en-US"/>
          </a:p>
        </p:txBody>
      </p:sp>
      <p:sp>
        <p:nvSpPr>
          <p:cNvPr id="3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AB2BA6-7090-4697-811C-6FD8902663A2}" type="slidenum">
              <a:rPr lang="en-US"/>
              <a:pPr/>
              <a:t>5</a:t>
            </a:fld>
            <a:endParaRPr lang="en-US"/>
          </a:p>
        </p:txBody>
      </p:sp>
      <p:sp>
        <p:nvSpPr>
          <p:cNvPr id="3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570304-D39D-454D-BB5C-62D757A124DB}" type="slidenum">
              <a:rPr lang="en-US"/>
              <a:pPr/>
              <a:t>6</a:t>
            </a:fld>
            <a:endParaRPr lang="en-US"/>
          </a:p>
        </p:txBody>
      </p:sp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5F281-9A42-45A2-9DE7-C71421C53043}" type="slidenum">
              <a:rPr lang="en-US"/>
              <a:pPr/>
              <a:t>7</a:t>
            </a:fld>
            <a:endParaRPr lang="en-US"/>
          </a:p>
        </p:txBody>
      </p:sp>
      <p:sp>
        <p:nvSpPr>
          <p:cNvPr id="3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644735-3709-41FD-A1ED-11BEF2FF39F5}" type="slidenum">
              <a:rPr lang="en-US"/>
              <a:pPr/>
              <a:t>8</a:t>
            </a:fld>
            <a:endParaRPr lang="en-US"/>
          </a:p>
        </p:txBody>
      </p:sp>
      <p:sp>
        <p:nvSpPr>
          <p:cNvPr id="36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5195EA-C067-4FEE-9574-532B3F22C41C}" type="slidenum">
              <a:rPr lang="en-US"/>
              <a:pPr/>
              <a:t>9</a:t>
            </a:fld>
            <a:endParaRPr lang="en-US"/>
          </a:p>
        </p:txBody>
      </p:sp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220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9CDD903-5B50-4B15-A4F4-113EF0135BF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5229C-F7D0-4C49-A122-063012518F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109C4-6BFE-442E-803F-A841DB48EB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15268-4254-4F97-B16C-89B6D18C3A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9FAC9F-D38D-48E7-BB4B-CE7ADC11F5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A732B-86EA-4337-BE7D-CE151453AD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7BE56-720F-4F87-B2A4-2E9DA996C4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5FCCBC-4157-4546-8123-9EF7C5122A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55978A-684E-4B75-8C21-20B110054F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99B01-D7E1-4BEB-9BFE-5664B79831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63AF9-C00A-4D1A-81ED-A4AEF59782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6EF071A8-AE7E-49EF-9B62-E98A465FBF4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41438"/>
            <a:ext cx="7772400" cy="2592387"/>
          </a:xfrm>
        </p:spPr>
        <p:txBody>
          <a:bodyPr/>
          <a:lstStyle/>
          <a:p>
            <a:r>
              <a:rPr lang="sr-Cyrl-CS" sz="4000" b="1">
                <a:solidFill>
                  <a:schemeClr val="tx1"/>
                </a:solidFill>
              </a:rPr>
              <a:t>НАЦИОНАЛНА СТРАТЕГИЈА ПРЕВЕНЦИЈЕ И РАНОГ ОТКРИВАЊА ТИПА </a:t>
            </a:r>
            <a:r>
              <a:rPr lang="en-US" sz="4000" b="1">
                <a:solidFill>
                  <a:schemeClr val="tx1"/>
                </a:solidFill>
              </a:rPr>
              <a:t>II</a:t>
            </a:r>
            <a:r>
              <a:rPr lang="sr-Cyrl-CS" sz="4000" b="1">
                <a:solidFill>
                  <a:schemeClr val="tx1"/>
                </a:solidFill>
              </a:rPr>
              <a:t> ДИ</a:t>
            </a:r>
            <a:r>
              <a:rPr lang="en-US" sz="4000" b="1">
                <a:solidFill>
                  <a:schemeClr val="tx1"/>
                </a:solidFill>
              </a:rPr>
              <a:t>J</a:t>
            </a:r>
            <a:r>
              <a:rPr lang="sr-Cyrl-CS" sz="4000" b="1">
                <a:solidFill>
                  <a:schemeClr val="tx1"/>
                </a:solidFill>
              </a:rPr>
              <a:t>АБЕТЕС МЕЛИТУСА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/>
            <a:r>
              <a:rPr lang="en-US" b="1">
                <a:solidFill>
                  <a:schemeClr val="hlink"/>
                </a:solidFill>
              </a:rPr>
              <a:t>Институти и заводи за јавно здравље као установе здравствене заштите које  обављају здравствену делатност на више нивоа (чл. 119, 120,121. и 122. Закона) одговорни су за планирање, праћење и спровођење посебних програма здравствене   заштите  дефинисаних  од  стране  Министарства  здравља.  Овај национални програм  један је од приоритетних програма за чије спровођење је неопходно учешће свих наведених нивоа здравстене заштите.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n-US" sz="2300" b="1">
                <a:solidFill>
                  <a:schemeClr val="hlink"/>
                </a:solidFill>
              </a:rPr>
              <a:t>. Циљ и задаци Националног програма</a:t>
            </a:r>
          </a:p>
          <a:p>
            <a:pPr algn="just">
              <a:lnSpc>
                <a:spcPct val="80000"/>
              </a:lnSpc>
            </a:pPr>
            <a:r>
              <a:rPr lang="en-US" sz="2300" b="1">
                <a:solidFill>
                  <a:schemeClr val="hlink"/>
                </a:solidFill>
              </a:rPr>
              <a:t>Основни циљ Националног програма је успостављање одговарајућег и одрживог  система  раног  откривања  и  превенције  типа  два  дијабетеса  на примарном нивоу здравствене заштите у Републици Србији.</a:t>
            </a:r>
          </a:p>
          <a:p>
            <a:pPr algn="just">
              <a:lnSpc>
                <a:spcPct val="80000"/>
              </a:lnSpc>
            </a:pPr>
            <a:r>
              <a:rPr lang="en-US" sz="2300" b="1">
                <a:solidFill>
                  <a:schemeClr val="hlink"/>
                </a:solidFill>
              </a:rPr>
              <a:t>Задаци Националног програма јесу:</a:t>
            </a:r>
          </a:p>
          <a:p>
            <a:pPr algn="just">
              <a:lnSpc>
                <a:spcPct val="80000"/>
              </a:lnSpc>
            </a:pPr>
            <a:r>
              <a:rPr lang="en-US" sz="2300" b="1">
                <a:solidFill>
                  <a:schemeClr val="hlink"/>
                </a:solidFill>
              </a:rPr>
              <a:t>- израда Упутства за примену Националног програма;</a:t>
            </a:r>
          </a:p>
          <a:p>
            <a:pPr algn="just">
              <a:lnSpc>
                <a:spcPct val="80000"/>
              </a:lnSpc>
            </a:pPr>
            <a:r>
              <a:rPr lang="en-US" sz="2300" b="1">
                <a:solidFill>
                  <a:schemeClr val="hlink"/>
                </a:solidFill>
              </a:rPr>
              <a:t>- израда предлога програма за едукацију едукатора превенције типа два дијабетеса;</a:t>
            </a:r>
          </a:p>
          <a:p>
            <a:pPr algn="just">
              <a:lnSpc>
                <a:spcPct val="80000"/>
              </a:lnSpc>
            </a:pPr>
            <a:r>
              <a:rPr lang="en-US" sz="2300" b="1">
                <a:solidFill>
                  <a:schemeClr val="hlink"/>
                </a:solidFill>
              </a:rPr>
              <a:t>- едукација едукатора за превенцију типа два дијабетеса;</a:t>
            </a:r>
          </a:p>
          <a:p>
            <a:pPr algn="just">
              <a:lnSpc>
                <a:spcPct val="80000"/>
              </a:lnSpc>
            </a:pPr>
            <a:r>
              <a:rPr lang="en-US" sz="2300" b="1">
                <a:solidFill>
                  <a:schemeClr val="hlink"/>
                </a:solidFill>
              </a:rPr>
              <a:t>- едукација здравствених радника и сарадника у примарној здравственој заштити за спровођење превенције и раног откривања типа два дијабетеса;</a:t>
            </a:r>
          </a:p>
          <a:p>
            <a:pPr algn="just">
              <a:lnSpc>
                <a:spcPct val="80000"/>
              </a:lnSpc>
            </a:pPr>
            <a:r>
              <a:rPr lang="en-US" sz="2300" b="1">
                <a:solidFill>
                  <a:schemeClr val="hlink"/>
                </a:solidFill>
              </a:rPr>
              <a:t>-прилагођавање 	организације 	рада 	превентивних 	центара 	и саветовалишта  за  дијабетес  ради  раног  откривања  и  превенције  типа  два дијабетеса;</a:t>
            </a:r>
          </a:p>
          <a:p>
            <a:pPr algn="just">
              <a:lnSpc>
                <a:spcPct val="80000"/>
              </a:lnSpc>
            </a:pPr>
            <a:r>
              <a:rPr lang="en-US" sz="2300" b="1">
                <a:solidFill>
                  <a:schemeClr val="hlink"/>
                </a:solidFill>
              </a:rPr>
              <a:t>- спровођење раног откривања особа са повишеним ризиком за тип два дијабетеса  према  методологији  Националног  водича  за  превенцију  типа  два дијабетеса;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n-US" sz="2300" b="1">
                <a:solidFill>
                  <a:schemeClr val="hlink"/>
                </a:solidFill>
              </a:rPr>
              <a:t>- откривање новодијагностикованих пацијената са типом два дијабетеса</a:t>
            </a:r>
          </a:p>
          <a:p>
            <a:pPr algn="just">
              <a:lnSpc>
                <a:spcPct val="80000"/>
              </a:lnSpc>
            </a:pPr>
            <a:r>
              <a:rPr lang="en-US" sz="2300" b="1">
                <a:solidFill>
                  <a:schemeClr val="hlink"/>
                </a:solidFill>
              </a:rPr>
              <a:t>и  њихово  укључивање  у  систем  здравствене  заштите  према  методологији</a:t>
            </a:r>
          </a:p>
          <a:p>
            <a:pPr algn="just">
              <a:lnSpc>
                <a:spcPct val="80000"/>
              </a:lnSpc>
            </a:pPr>
            <a:r>
              <a:rPr lang="en-US" sz="2300" b="1">
                <a:solidFill>
                  <a:schemeClr val="hlink"/>
                </a:solidFill>
              </a:rPr>
              <a:t>Националног водича за превенцију типа два дијабетеса;</a:t>
            </a:r>
          </a:p>
          <a:p>
            <a:pPr algn="just">
              <a:lnSpc>
                <a:spcPct val="80000"/>
              </a:lnSpc>
            </a:pPr>
            <a:r>
              <a:rPr lang="en-US" sz="2300" b="1">
                <a:solidFill>
                  <a:schemeClr val="hlink"/>
                </a:solidFill>
              </a:rPr>
              <a:t>- откривање  пацијената  са  високим  ризиком  за  тип  два  дијабетеса  и превентивни поступци у складу са Националним водичем за превенцију типа два дијабетеса;</a:t>
            </a:r>
          </a:p>
          <a:p>
            <a:pPr algn="just">
              <a:lnSpc>
                <a:spcPct val="80000"/>
              </a:lnSpc>
            </a:pPr>
            <a:r>
              <a:rPr lang="en-US" sz="2300" b="1">
                <a:solidFill>
                  <a:schemeClr val="hlink"/>
                </a:solidFill>
              </a:rPr>
              <a:t>- израда стандарда праћења примене превентивних поступака код особа са високим ризиком за тип два дијабетеса у складу са Националним водичем за превенцију типа два дијабетеса;</a:t>
            </a:r>
          </a:p>
          <a:p>
            <a:pPr algn="just">
              <a:lnSpc>
                <a:spcPct val="80000"/>
              </a:lnSpc>
            </a:pPr>
            <a:r>
              <a:rPr lang="en-US" sz="2300" b="1">
                <a:solidFill>
                  <a:schemeClr val="hlink"/>
                </a:solidFill>
              </a:rPr>
              <a:t>- процена  кретања  броја  новодијагностикованих  пацијената са  типом два дијабетеса у току прве године примене Националног програма;</a:t>
            </a:r>
          </a:p>
          <a:p>
            <a:pPr algn="just">
              <a:lnSpc>
                <a:spcPct val="80000"/>
              </a:lnSpc>
            </a:pPr>
            <a:r>
              <a:rPr lang="en-US" sz="2300" b="1">
                <a:solidFill>
                  <a:schemeClr val="hlink"/>
                </a:solidFill>
              </a:rPr>
              <a:t>- процена  кретања  броја  пацијената  са  високим  ризиком  за  тип  два дијабетеса у току прве године примене Националног програма;</a:t>
            </a:r>
          </a:p>
          <a:p>
            <a:pPr algn="just">
              <a:lnSpc>
                <a:spcPct val="80000"/>
              </a:lnSpc>
            </a:pPr>
            <a:r>
              <a:rPr lang="en-US" sz="2300" b="1">
                <a:solidFill>
                  <a:schemeClr val="hlink"/>
                </a:solidFill>
              </a:rPr>
              <a:t>- процена ефикасности примене превентивних поступака код пацијената са  високим  ризиком  за  тип  два  дијабетеса  у  току  прве  године  спровођења Националног програма.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hlink"/>
                </a:solidFill>
              </a:rPr>
              <a:t>Управљање и координација активностима Националног програма</a:t>
            </a:r>
          </a:p>
          <a:p>
            <a:pPr algn="just"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Носилац  активности  Националног  програма  је  Републичка  стручна комисија за шећерну болест (у даљем тексту: Комисија).</a:t>
            </a:r>
          </a:p>
          <a:p>
            <a:pPr algn="just"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У сваком превентивном центру на примарном нивоу који учествује у Националном   програму   биће   задужен   по   један   лекар   за   управљање   и координацију активностима у оквиру тог превентивног  центра.</a:t>
            </a:r>
          </a:p>
          <a:p>
            <a:pPr algn="just">
              <a:lnSpc>
                <a:spcPct val="80000"/>
              </a:lnSpc>
            </a:pPr>
            <a:endParaRPr lang="en-US" sz="2400" b="1">
              <a:solidFill>
                <a:schemeClr val="hlink"/>
              </a:solidFill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en-US" sz="2200" b="1">
                <a:solidFill>
                  <a:schemeClr val="hlink"/>
                </a:solidFill>
              </a:rPr>
              <a:t>Спровођење Националног програма</a:t>
            </a:r>
            <a:r>
              <a:rPr lang="en-US" sz="2200">
                <a:solidFill>
                  <a:schemeClr val="hlink"/>
                </a:solidFill>
              </a:rPr>
              <a:t> </a:t>
            </a:r>
          </a:p>
          <a:p>
            <a:pPr algn="just">
              <a:lnSpc>
                <a:spcPct val="80000"/>
              </a:lnSpc>
            </a:pPr>
            <a:r>
              <a:rPr lang="en-US" sz="2200" b="1">
                <a:solidFill>
                  <a:schemeClr val="hlink"/>
                </a:solidFill>
              </a:rPr>
              <a:t>У оквиру остваривања Националног програма, у сваком превентивном центру биће спроведена следећа методологија:</a:t>
            </a:r>
          </a:p>
          <a:p>
            <a:pPr algn="just">
              <a:lnSpc>
                <a:spcPct val="80000"/>
              </a:lnSpc>
            </a:pPr>
            <a:r>
              <a:rPr lang="en-US" sz="2200" b="1">
                <a:solidFill>
                  <a:schemeClr val="hlink"/>
                </a:solidFill>
              </a:rPr>
              <a:t>а)  Откривање  ризика  за  тип  два  дијабетеса  спроводиће  се  у  виду организоване ране детекције код особа старости преко 40 година, у сваком дому здравља једном месечно. У току сваке акције биће анализиран узорак од триста испитаника   (број   позваних   хиљаду,   предвиђени   одзив   30%)   коришћењем Упитника  процене  ризика  за  тип  два  дијабетеса  (Схема  1)  из  Националног водича превенције типа два дијабетеса. Истовремено, спроводиће се и анализа Упитником  за  дијабетес  и   кардиоваскуларни  ризик  из  европског  пројекта превенције типа два дијабетеса на нивоу примарне заштите ДЕ ПЛАН;</a:t>
            </a:r>
          </a:p>
          <a:p>
            <a:pPr algn="just">
              <a:lnSpc>
                <a:spcPct val="80000"/>
              </a:lnSpc>
            </a:pPr>
            <a:r>
              <a:rPr lang="en-US" sz="2200" b="1">
                <a:solidFill>
                  <a:schemeClr val="hlink"/>
                </a:solidFill>
              </a:rPr>
              <a:t>б) Особе са утврђеним скором ризика &gt; 15 (20-30% укупног броја) биће укључене  у  превентивни  програм  који  обухвата  промену  начина  исхране  и повећањефизичке   активности, 	према препорукама 	Националног   водича превенције типа два дијабетеса.</a:t>
            </a:r>
          </a:p>
          <a:p>
            <a:pPr algn="just">
              <a:lnSpc>
                <a:spcPct val="80000"/>
              </a:lnSpc>
            </a:pPr>
            <a:r>
              <a:rPr lang="en-US" sz="2200" b="1">
                <a:solidFill>
                  <a:schemeClr val="hlink"/>
                </a:solidFill>
              </a:rPr>
              <a:t>в)  Особе  са  новооткривеним  типом  два  дијабетеса  биће  укључене  у редован поступак лечења код изабраног лекара.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n-US" sz="2200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600" b="1">
                <a:solidFill>
                  <a:schemeClr val="hlink"/>
                </a:solidFill>
              </a:rPr>
              <a:t>План превентивне интервенције  Националног програма</a:t>
            </a:r>
          </a:p>
          <a:p>
            <a:pPr algn="just">
              <a:lnSpc>
                <a:spcPct val="80000"/>
              </a:lnSpc>
            </a:pPr>
            <a:r>
              <a:rPr lang="en-US" sz="2600" b="1">
                <a:solidFill>
                  <a:schemeClr val="hlink"/>
                </a:solidFill>
              </a:rPr>
              <a:t>Превентивна интервенција обухвата медицинску нутритивну терапију у виду  дијете  прилагођене  пацијенту са  утврђеним скором  ризика  &gt;  15, као  и препоруке о физичкој активности на основу антропометријских и метаболичких параметара. Ове препоруке се спроводе индивидуалним и групним саветовањем у  превентивном  центру.  У  првој  фази  до  шест  недеља  пацијент  са  високим ризиком се упућује на први лекарски преглед, мерење телесне тежине и висине, обима струка, артеријског крвног  притиска, мерење гликемије наште (ОГТТ), лабораторијске	анализе,	електрокардиографску 	дијагностику 	и 	добија препоруке   о   начину   исхране   и   нивоу   и   распореду   физичке   активности. Индивидуална или едукација у групи се спроводи једном у  петнаест дана.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У другој фази превентивне интервенције после шест недеља (од шест недеља до шест месеци), пацијент са високим ризиком одлази на други лекарски преглед, мерење гликемије наште, лабораторијске анализе и добија препоруке о начину исхране и нивоу и распореду физичке активности. Индивидуална или едукација у групи се спроводи једном у месец дана.</a:t>
            </a:r>
          </a:p>
          <a:p>
            <a:pPr algn="just">
              <a:lnSpc>
                <a:spcPct val="80000"/>
              </a:lnSpc>
            </a:pPr>
            <a:r>
              <a:rPr lang="en-US" sz="2400" b="1">
                <a:solidFill>
                  <a:schemeClr val="hlink"/>
                </a:solidFill>
              </a:rPr>
              <a:t>У трећој фази превентивне интервенције у оквиру од  шест месеци до дванаест месеци, пацијент се упућује на контролни лекарски преглед, мерење телесне  тежине и висине, обима струка, артеријског крвног притиска, мерење гликемије	наште	(ОГТТ), 	лабораторијске 	анализе, 	електрокардиографску дијагностику,   израчунава   се   индекс   телесне   масе   и   процена   спровођења индивидуално  прилагођене  физичке  активности  и  дијете,  као  и  процена  за увођењем  медикаментозне терапије. Индивидуална или едукација у групи се спроводи једном у три месеца.</a:t>
            </a:r>
          </a:p>
          <a:p>
            <a:pPr algn="just">
              <a:lnSpc>
                <a:spcPct val="80000"/>
              </a:lnSpc>
            </a:pPr>
            <a:r>
              <a:rPr lang="en-US" sz="2000" b="1">
                <a:solidFill>
                  <a:schemeClr val="hlink"/>
                </a:solidFill>
              </a:rPr>
              <a:t>Пацијент са новооткривеним дијабетесом типа два се упућује на редовне контроле код изабраног доктора медицине.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/>
            <a:r>
              <a:rPr lang="en-US" b="1">
                <a:solidFill>
                  <a:schemeClr val="hlink"/>
                </a:solidFill>
              </a:rPr>
              <a:t>Национални програм превенције и ране детекције типа два дијабетеса заснива се на Стратегији превенције и контроле хроничних незаразних болести‚ као и на средњорочним циљевима Министарства здравља у области превенције болести и очувања здравља.</a:t>
            </a:r>
          </a:p>
          <a:p>
            <a:pPr algn="just"/>
            <a:r>
              <a:rPr lang="en-US" b="1">
                <a:solidFill>
                  <a:schemeClr val="hlink"/>
                </a:solidFill>
              </a:rPr>
              <a:t>Дијабетес се налази међу пет водећих узрока смрти у већини земаља света. Претпоставља се да ће до 2010. године од ове болести оболети преко 230 милиона људи.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/>
            <a:r>
              <a:rPr lang="en-US" b="1">
                <a:solidFill>
                  <a:schemeClr val="hlink"/>
                </a:solidFill>
              </a:rPr>
              <a:t>Иако   се   највише   инциденције   региструју   у   развијеним   земљама, највећи пораст оболелих очекује се у  земљама у развоју.</a:t>
            </a:r>
          </a:p>
          <a:p>
            <a:pPr algn="just"/>
            <a:r>
              <a:rPr lang="en-US" b="1">
                <a:solidFill>
                  <a:schemeClr val="hlink"/>
                </a:solidFill>
              </a:rPr>
              <a:t>Процењује се да данас у Републици Србији са дијагнозом дијабетеса болује  приближно 500.000 особа или 6,7% од укупног броја становника. Број особа са дијабетесом типа два је многоструко већи (95%) у односу на особе са дијабетесом типа један.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/>
            <a:r>
              <a:rPr lang="en-US" sz="2800" b="1">
                <a:solidFill>
                  <a:schemeClr val="hlink"/>
                </a:solidFill>
              </a:rPr>
              <a:t>Према  подацима  популационог  регистра  за  дијабетес,  у  Републици</a:t>
            </a:r>
          </a:p>
          <a:p>
            <a:pPr algn="just">
              <a:buFontTx/>
              <a:buNone/>
            </a:pPr>
            <a:r>
              <a:rPr lang="en-US" sz="2800" b="1">
                <a:solidFill>
                  <a:schemeClr val="hlink"/>
                </a:solidFill>
              </a:rPr>
              <a:t>   Србији у 2006. години евидентирана је 361 новооболела особа узраста до 29 година са дијагнозом дијабетеса тип један. Исте године регистровано је 17.891 новооболелих особа свих узраста од дијабетеса типа два.</a:t>
            </a:r>
          </a:p>
          <a:p>
            <a:pPr algn="just">
              <a:buFontTx/>
              <a:buNone/>
            </a:pPr>
            <a:r>
              <a:rPr lang="en-US" sz="2800" b="1">
                <a:solidFill>
                  <a:schemeClr val="hlink"/>
                </a:solidFill>
              </a:rPr>
              <a:t>Стопа морталитета од дијабетеса мелитуса повећала се са 31,1 у 2001. години,  на 34,3 ( на 100.000 становника) у 2006.  години. У односу на друге европске  земље,   Република  Србија  се  сврстава  међу  земље  са  осредњим ризиком умирања од дијабетеса мелитуса.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>
                <a:solidFill>
                  <a:schemeClr val="hlink"/>
                </a:solidFill>
              </a:rPr>
              <a:t>1.1. Значај типа два дијабетеса као хроничне незаразне болести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2800" b="1">
                <a:solidFill>
                  <a:schemeClr val="hlink"/>
                </a:solidFill>
              </a:rPr>
              <a:t>Бројна  испитивања  су  показала  да  је  тип  два  дијабетеса  у  значајном порасту који добија размере пандемије, посебно у земљама у транзицији.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2800" b="1">
                <a:solidFill>
                  <a:schemeClr val="hlink"/>
                </a:solidFill>
              </a:rPr>
              <a:t>Утврђено  је  да  дијабетес  у  целини,  а  нарочито  тип  два  представља изузетно  значајан  узрок  васкуларних  обољења,  тако  да  је  најчешћи  узрок слепила,   терминалне  бубрежне  инсуфицијенције  која  захтева  дијализу  или трансплантацију  бубрега,  нетрауматске  ампутације  и  периферне  неуропатије, као  и  да  две  трећине  пацијената  који  су  прележали  инфаркт  миокарда  или мождани удар имају тип два дијабетеса или стање високог ризика за ову болест.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/>
            <a:r>
              <a:rPr lang="en-US" sz="2800" b="1">
                <a:solidFill>
                  <a:schemeClr val="hlink"/>
                </a:solidFill>
              </a:rPr>
              <a:t>Студија  оптерећења  болестима  у  Републици  Србији  је  показала  да дијабетес,  мождани  удар  и  инфаркт  миокарда  спадају  у  пет  најзначајнијих обољења   са  становишта  оптерећења  здравственог  система  у  нашој  земљи.</a:t>
            </a:r>
          </a:p>
          <a:p>
            <a:pPr algn="just"/>
            <a:r>
              <a:rPr lang="en-US" sz="2800" b="1">
                <a:solidFill>
                  <a:schemeClr val="hlink"/>
                </a:solidFill>
              </a:rPr>
              <a:t>Имајући  у  виду  јавно-здравствени  значај  типа  два  дијабетеса,  као  и процену да се у постојећим условима  до сада дијагностиковао на време тек сваки други пацијент са овим обољењем, постоји значајна потреба у Републици Србији за спровођењем активности на раном откривању и превенцији типа два дијабетеса.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b="1">
                <a:solidFill>
                  <a:schemeClr val="hlink"/>
                </a:solidFill>
              </a:rPr>
              <a:t>1.2. Законска регулатива</a:t>
            </a:r>
          </a:p>
          <a:p>
            <a:pPr algn="just">
              <a:lnSpc>
                <a:spcPct val="90000"/>
              </a:lnSpc>
            </a:pPr>
            <a:r>
              <a:rPr lang="en-US" b="1">
                <a:solidFill>
                  <a:schemeClr val="hlink"/>
                </a:solidFill>
              </a:rPr>
              <a:t>Систем здравствене заштите и организација здравствене службе уређени су  Законом о здравственој заштити („Службени гласник РС”, број 107/05 – у даљем тексту: Закон).</a:t>
            </a:r>
          </a:p>
          <a:p>
            <a:pPr algn="just">
              <a:lnSpc>
                <a:spcPct val="90000"/>
              </a:lnSpc>
            </a:pPr>
            <a:r>
              <a:rPr lang="en-US" b="1">
                <a:solidFill>
                  <a:schemeClr val="hlink"/>
                </a:solidFill>
              </a:rPr>
              <a:t>Здравствена заштита у смислу тог закона обухвата спровођење мера за очување   и   унапређење   здравља   грађана,   спречавање,   сузбијање   и   рано откривање  болести,  повреда  и  других  поремећаја  здравља  и  благовремено  и ефикасно лечење и рехабилитацију (члан 2).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sz="2800" b="1">
                <a:solidFill>
                  <a:schemeClr val="hlink"/>
                </a:solidFill>
              </a:rPr>
              <a:t>Законом  о  здравственом  осигурању  прописано  је  да  осигурана  лица којима  се  обезбеђује  здравствена заштита  у пуном износу су и осигураници старости преко  65 година (члан 22. став 3). Правилником о обиму и садржају права  на  здравствену   заштиту  из  обавезног  здравственог  осигурања  и  о партиципацији за 2009. годину прописано је да Републички завод за здравствено осигурање  обезбеђује  право  одраслом  становништву  до  тридесет  пет  година систематски преглед једанпут у пет  година, а одраслом становништву преко тридесет  пет година, систематски преглед једанпут у две године или једном у добном периоду код првог прегледа у случају болести.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669087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sz="2400" b="1">
                <a:solidFill>
                  <a:schemeClr val="hlink"/>
                </a:solidFill>
              </a:rPr>
              <a:t>1.3. Организација служби опште медицине</a:t>
            </a:r>
          </a:p>
          <a:p>
            <a:pPr algn="just">
              <a:lnSpc>
                <a:spcPct val="90000"/>
              </a:lnSpc>
            </a:pPr>
            <a:r>
              <a:rPr lang="en-US" sz="2400" b="1">
                <a:solidFill>
                  <a:schemeClr val="hlink"/>
                </a:solidFill>
              </a:rPr>
              <a:t>Дом  здравља  је  здравствена  установа  у  којој  се  обавља  здравствена делатност на примарном нивоу и у којој се обезбеђује најмање превентивна здравствена  заштита  за  све  категорије становника,  хитна  медицинска  помоћ, општа  медицина, здравствена заштита жена и деце, патронажна служба као и лабораторијска и друга дијагностика  (чл. 94. и 95. Закона).</a:t>
            </a:r>
          </a:p>
          <a:p>
            <a:pPr algn="just">
              <a:lnSpc>
                <a:spcPct val="90000"/>
              </a:lnSpc>
            </a:pPr>
            <a:r>
              <a:rPr lang="en-US" sz="2400" b="1">
                <a:solidFill>
                  <a:schemeClr val="hlink"/>
                </a:solidFill>
              </a:rPr>
              <a:t>Послови здравствене делатности на примарном нивоу, између осталог, обухватају  и  заштиту  и  унапређење  здравља,  спречавање  и  рано  откривање болести.  Здравствене  установе  на  овом  нивоу,  такође  остварују  сарадњу  са другим  здравственим,  социјалним  и  другим  установама  и  организацијама  за припремање и  извођење програма за очување и унапређење здравља (члан 88. Закона).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37</TotalTime>
  <Words>1382</Words>
  <Application>Microsoft Office PowerPoint</Application>
  <PresentationFormat>On-screen Show (4:3)</PresentationFormat>
  <Paragraphs>67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Tahoma</vt:lpstr>
      <vt:lpstr>Wingdings</vt:lpstr>
      <vt:lpstr>Ocean</vt:lpstr>
      <vt:lpstr>НАЦИОНАЛНА СТРАТЕГИЈА ПРЕВЕНЦИЈЕ И РАНОГ ОТКРИВАЊА ТИПА II ДИJАБЕТЕС МЕЛИТУСА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IZZZ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NACIONALNA STRATEGIJA PREVENCIJE I RANOG OTKRIVANJA TIPA II DIABETES MELLITUSA</dc:title>
  <dc:creator>ZORANA</dc:creator>
  <cp:lastModifiedBy>Korisnik</cp:lastModifiedBy>
  <cp:revision>19</cp:revision>
  <dcterms:created xsi:type="dcterms:W3CDTF">2011-03-09T08:34:33Z</dcterms:created>
  <dcterms:modified xsi:type="dcterms:W3CDTF">2019-01-14T12:32:37Z</dcterms:modified>
</cp:coreProperties>
</file>