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19F4C16-71AA-4182-BEAC-C4475F20F9D7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38E1D19-6C5F-47B4-951C-18507F62F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Doc.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Nataša</a:t>
            </a:r>
            <a:r>
              <a:rPr lang="en-US" dirty="0" smtClean="0"/>
              <a:t> </a:t>
            </a:r>
            <a:r>
              <a:rPr lang="en-US" dirty="0" err="1" smtClean="0"/>
              <a:t>Rančić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 Р А В И Л Н И К О УСЛОВИМА И НАЧИНУ УНУТРАШЊЕ ОРГАНИЗАЦИЈЕ ЗДРАВСТВEНИХ УСТАНОВА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Овим правилником утврђују се услови и начин унутрашње организације здравствених установа. </a:t>
            </a:r>
          </a:p>
          <a:p>
            <a:r>
              <a:rPr lang="ru-RU" dirty="0" smtClean="0"/>
              <a:t>  Услови и начин унутрашње организације здравствeних установа утврђују се </a:t>
            </a:r>
            <a:r>
              <a:rPr lang="ru-RU" dirty="0" smtClean="0">
                <a:solidFill>
                  <a:srgbClr val="FF0000"/>
                </a:solidFill>
              </a:rPr>
              <a:t>по нивоима </a:t>
            </a:r>
            <a:r>
              <a:rPr lang="ru-RU" dirty="0" smtClean="0"/>
              <a:t>здравствене делатности и </a:t>
            </a:r>
            <a:r>
              <a:rPr lang="ru-RU" dirty="0" smtClean="0">
                <a:solidFill>
                  <a:srgbClr val="FF0000"/>
                </a:solidFill>
              </a:rPr>
              <a:t>врстама </a:t>
            </a:r>
            <a:r>
              <a:rPr lang="ru-RU" dirty="0" smtClean="0"/>
              <a:t>здравствених установа.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ЗДРАВСТВЕНА ДЕЛАТНОСТ НА ПРИМАРНОМ НИВОУ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 здравственим установама које обављају здравствену делатност </a:t>
            </a:r>
            <a:r>
              <a:rPr lang="ru-RU" dirty="0" smtClean="0">
                <a:solidFill>
                  <a:srgbClr val="FF0000"/>
                </a:solidFill>
              </a:rPr>
              <a:t>на примарном нивоу </a:t>
            </a:r>
            <a:r>
              <a:rPr lang="ru-RU" dirty="0" smtClean="0"/>
              <a:t>образују се организационе јединице по </a:t>
            </a:r>
            <a:r>
              <a:rPr lang="ru-RU" dirty="0" smtClean="0">
                <a:solidFill>
                  <a:srgbClr val="FF0000"/>
                </a:solidFill>
              </a:rPr>
              <a:t>функционалном </a:t>
            </a:r>
            <a:r>
              <a:rPr lang="ru-RU" dirty="0" smtClean="0"/>
              <a:t>принципу за поједине области делатности </a:t>
            </a:r>
            <a:r>
              <a:rPr lang="ru-RU" dirty="0" smtClean="0">
                <a:solidFill>
                  <a:srgbClr val="FF0000"/>
                </a:solidFill>
              </a:rPr>
              <a:t>(служба, одељење, одсек) </a:t>
            </a:r>
            <a:r>
              <a:rPr lang="ru-RU" dirty="0" smtClean="0"/>
              <a:t>и по </a:t>
            </a:r>
            <a:r>
              <a:rPr lang="ru-RU" dirty="0" smtClean="0">
                <a:solidFill>
                  <a:srgbClr val="00B0F0"/>
                </a:solidFill>
              </a:rPr>
              <a:t>територијалном принципу </a:t>
            </a:r>
            <a:r>
              <a:rPr lang="ru-RU" dirty="0" smtClean="0"/>
              <a:t>(</a:t>
            </a:r>
            <a:r>
              <a:rPr lang="ru-RU" dirty="0" smtClean="0">
                <a:solidFill>
                  <a:srgbClr val="00B0F0"/>
                </a:solidFill>
              </a:rPr>
              <a:t>огранак, здравствена станица, здравствена амбуланта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ЗДРАВСТВЕНА ДЕЛАТНОСТ НА СЕКУНДАРНОМ НИВОУ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 </a:t>
            </a:r>
            <a:r>
              <a:rPr lang="ru-RU" dirty="0" smtClean="0">
                <a:solidFill>
                  <a:srgbClr val="FF0000"/>
                </a:solidFill>
              </a:rPr>
              <a:t>општој болници </a:t>
            </a:r>
            <a:r>
              <a:rPr lang="ru-RU" dirty="0" smtClean="0"/>
              <a:t>образују се </a:t>
            </a:r>
            <a:r>
              <a:rPr lang="ru-RU" dirty="0" smtClean="0">
                <a:solidFill>
                  <a:srgbClr val="FF0000"/>
                </a:solidFill>
              </a:rPr>
              <a:t>организационе </a:t>
            </a:r>
            <a:r>
              <a:rPr lang="ru-RU" dirty="0" smtClean="0"/>
              <a:t>јединице – </a:t>
            </a:r>
            <a:r>
              <a:rPr lang="ru-RU" dirty="0" smtClean="0">
                <a:solidFill>
                  <a:srgbClr val="FF0000"/>
                </a:solidFill>
              </a:rPr>
              <a:t>сектори и службе</a:t>
            </a:r>
            <a:r>
              <a:rPr lang="ru-RU" dirty="0" smtClean="0"/>
              <a:t>, а у оквиру њих </a:t>
            </a:r>
            <a:r>
              <a:rPr lang="ru-RU" dirty="0" smtClean="0">
                <a:solidFill>
                  <a:srgbClr val="FF0000"/>
                </a:solidFill>
              </a:rPr>
              <a:t>одељења, одсеци и кабинети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smtClean="0"/>
              <a:t>У </a:t>
            </a:r>
            <a:r>
              <a:rPr lang="ru-RU" dirty="0" smtClean="0">
                <a:solidFill>
                  <a:srgbClr val="00B050"/>
                </a:solidFill>
              </a:rPr>
              <a:t>специјалној болници </a:t>
            </a:r>
            <a:r>
              <a:rPr lang="ru-RU" dirty="0" smtClean="0"/>
              <a:t>образују се организационе јединице – </a:t>
            </a:r>
            <a:r>
              <a:rPr lang="ru-RU" dirty="0" smtClean="0">
                <a:solidFill>
                  <a:srgbClr val="00B050"/>
                </a:solidFill>
              </a:rPr>
              <a:t>службе и одељења</a:t>
            </a:r>
            <a:r>
              <a:rPr lang="ru-RU" dirty="0" smtClean="0"/>
              <a:t>, а у оквиру њих </a:t>
            </a:r>
            <a:r>
              <a:rPr lang="ru-RU" dirty="0" smtClean="0">
                <a:solidFill>
                  <a:srgbClr val="00B050"/>
                </a:solidFill>
              </a:rPr>
              <a:t>одсеци и кабинети</a:t>
            </a:r>
            <a:r>
              <a:rPr lang="ru-RU" dirty="0" smtClean="0"/>
              <a:t>,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ЗДРАВСТВЕНА ДЕЛАТНОСТ НА ТЕРЦИЈАРНОМ НИВОУ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клиници, у зависности од врсте делатности и постељних капацитета,  образују се </a:t>
            </a:r>
            <a:r>
              <a:rPr lang="ru-RU" dirty="0" smtClean="0">
                <a:solidFill>
                  <a:srgbClr val="FF0000"/>
                </a:solidFill>
              </a:rPr>
              <a:t>организационе јединице - службе </a:t>
            </a:r>
            <a:r>
              <a:rPr lang="ru-RU" dirty="0" smtClean="0"/>
              <a:t>које обједињавају високоспецијализовану специјалистичко - консултативну  и </a:t>
            </a:r>
            <a:r>
              <a:rPr lang="ru-RU" dirty="0" smtClean="0">
                <a:solidFill>
                  <a:srgbClr val="00B0F0"/>
                </a:solidFill>
              </a:rPr>
              <a:t>стационарну здравствену </a:t>
            </a:r>
            <a:r>
              <a:rPr lang="ru-RU" dirty="0" smtClean="0"/>
              <a:t>делатност за поједине уже специјалности у одређеној области медицине, односно стоматологије. </a:t>
            </a:r>
          </a:p>
          <a:p>
            <a:r>
              <a:rPr lang="ru-RU" dirty="0" smtClean="0"/>
              <a:t>  У оквиру службе формирају се </a:t>
            </a:r>
            <a:r>
              <a:rPr lang="ru-RU" dirty="0" smtClean="0">
                <a:solidFill>
                  <a:srgbClr val="FF0000"/>
                </a:solidFill>
              </a:rPr>
              <a:t>одељења, одсеци и кабинети.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Klinički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centar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 клиничком центру за поједине области делатности образују се организационе јединице: </a:t>
            </a:r>
            <a:r>
              <a:rPr lang="ru-RU" dirty="0" smtClean="0">
                <a:solidFill>
                  <a:srgbClr val="FF0000"/>
                </a:solidFill>
              </a:rPr>
              <a:t>клинике, центри и службе</a:t>
            </a:r>
            <a:r>
              <a:rPr lang="ru-RU" dirty="0" smtClean="0"/>
              <a:t>, а у оквиру њих образују се  </a:t>
            </a:r>
            <a:r>
              <a:rPr lang="ru-RU" dirty="0" smtClean="0">
                <a:solidFill>
                  <a:srgbClr val="0070C0"/>
                </a:solidFill>
              </a:rPr>
              <a:t>одељења, одсеци и кабинети</a:t>
            </a:r>
            <a:r>
              <a:rPr lang="ru-RU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</TotalTime>
  <Words>237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П Р А В И Л Н И К О УСЛОВИМА И НАЧИНУ УНУТРАШЊЕ ОРГАНИЗАЦИЈЕ ЗДРАВСТВEНИХ УСТАНОВА </vt:lpstr>
      <vt:lpstr>Slide 2</vt:lpstr>
      <vt:lpstr>ЗДРАВСТВЕНА ДЕЛАТНОСТ НА ПРИМАРНОМ НИВОУ </vt:lpstr>
      <vt:lpstr>ЗДРАВСТВЕНА ДЕЛАТНОСТ НА СЕКУНДАРНОМ НИВОУ </vt:lpstr>
      <vt:lpstr> ЗДРАВСТВЕНА ДЕЛАТНОСТ НА ТЕРЦИЈАРНОМ НИВОУ </vt:lpstr>
      <vt:lpstr>Klinički centar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 Р А В И Л Н И К О УСЛОВИМА И НАЧИНУ УНУТРАШЊЕ ОРГАНИЗАЦИЈЕ ЗДРАВСТВEНИХ УСТАНОВА</dc:title>
  <dc:creator>Korisnik</dc:creator>
  <cp:lastModifiedBy>Korisnik</cp:lastModifiedBy>
  <cp:revision>2</cp:revision>
  <dcterms:created xsi:type="dcterms:W3CDTF">2018-10-12T09:04:37Z</dcterms:created>
  <dcterms:modified xsi:type="dcterms:W3CDTF">2018-10-12T09:30:51Z</dcterms:modified>
</cp:coreProperties>
</file>