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33E840-CCB6-410E-8F13-4C8CA202D3EF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F2BAEB7-1E63-46EC-AED8-E5DD3FC240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33E840-CCB6-410E-8F13-4C8CA202D3EF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BAEB7-1E63-46EC-AED8-E5DD3FC240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33E840-CCB6-410E-8F13-4C8CA202D3EF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BAEB7-1E63-46EC-AED8-E5DD3FC240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33E840-CCB6-410E-8F13-4C8CA202D3EF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BAEB7-1E63-46EC-AED8-E5DD3FC240D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33E840-CCB6-410E-8F13-4C8CA202D3EF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BAEB7-1E63-46EC-AED8-E5DD3FC240D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33E840-CCB6-410E-8F13-4C8CA202D3EF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BAEB7-1E63-46EC-AED8-E5DD3FC24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33E840-CCB6-410E-8F13-4C8CA202D3EF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BAEB7-1E63-46EC-AED8-E5DD3FC240D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33E840-CCB6-410E-8F13-4C8CA202D3EF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BAEB7-1E63-46EC-AED8-E5DD3FC240D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33E840-CCB6-410E-8F13-4C8CA202D3EF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BAEB7-1E63-46EC-AED8-E5DD3FC240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33E840-CCB6-410E-8F13-4C8CA202D3EF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2BAEB7-1E63-46EC-AED8-E5DD3FC240D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33E840-CCB6-410E-8F13-4C8CA202D3EF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F2BAEB7-1E63-46EC-AED8-E5DD3FC240D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33E840-CCB6-410E-8F13-4C8CA202D3EF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F2BAEB7-1E63-46EC-AED8-E5DD3FC240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ZAKON 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 ZDRAVSTVENOJ DOKUMENTACIJI I EVIDENCIJAMA U OBLASTI ZDRAVSTVA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Doc.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Nataša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Rančić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</a:t>
            </a:r>
            <a:r>
              <a:rPr lang="en-US" dirty="0" err="1" smtClean="0"/>
              <a:t>Podatak</a:t>
            </a:r>
            <a:r>
              <a:rPr lang="en-US" dirty="0" smtClean="0"/>
              <a:t>" je </a:t>
            </a:r>
            <a:r>
              <a:rPr lang="en-US" dirty="0" err="1" smtClean="0"/>
              <a:t>činjenica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skup</a:t>
            </a:r>
            <a:r>
              <a:rPr lang="en-US" dirty="0" smtClean="0"/>
              <a:t> </a:t>
            </a:r>
            <a:r>
              <a:rPr lang="en-US" dirty="0" err="1" smtClean="0"/>
              <a:t>činjenica</a:t>
            </a:r>
            <a:r>
              <a:rPr lang="en-US" dirty="0" smtClean="0"/>
              <a:t>, </a:t>
            </a:r>
            <a:r>
              <a:rPr lang="en-US" dirty="0" err="1" smtClean="0"/>
              <a:t>odnosno</a:t>
            </a:r>
            <a:r>
              <a:rPr lang="en-US" dirty="0" smtClean="0"/>
              <a:t> </a:t>
            </a:r>
            <a:r>
              <a:rPr lang="en-US" dirty="0" err="1" smtClean="0"/>
              <a:t>delova</a:t>
            </a:r>
            <a:r>
              <a:rPr lang="en-US" dirty="0" smtClean="0"/>
              <a:t> </a:t>
            </a:r>
            <a:r>
              <a:rPr lang="en-US" dirty="0" err="1" smtClean="0"/>
              <a:t>informacija</a:t>
            </a:r>
            <a:r>
              <a:rPr lang="en-US" dirty="0" smtClean="0"/>
              <a:t>, </a:t>
            </a:r>
            <a:r>
              <a:rPr lang="en-US" dirty="0" err="1" smtClean="0"/>
              <a:t>najčešće</a:t>
            </a:r>
            <a:r>
              <a:rPr lang="en-US" dirty="0" smtClean="0"/>
              <a:t> </a:t>
            </a:r>
            <a:r>
              <a:rPr lang="en-US" dirty="0" err="1" smtClean="0"/>
              <a:t>kvantifikovani</a:t>
            </a:r>
            <a:r>
              <a:rPr lang="en-US" dirty="0" smtClean="0"/>
              <a:t>;  </a:t>
            </a:r>
          </a:p>
          <a:p>
            <a:r>
              <a:rPr lang="vi-VN" dirty="0" smtClean="0"/>
              <a:t>"Osnovna medicinska dokumentacija" predstavlja zapis (pismeni ili elektronski) kojim se potkrepljuju određene tvrdnje, a koji je sačinjen u postupku sprovođenja zdravstvene zaštite;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dirty="0" smtClean="0"/>
              <a:t>"Pomoćno sredstvo za vođenje evidencije" predstavlja intermedijarnu evidenciju između osnovne zdravstvene dokumentacije i izveštaja i služi za praćenje procesa pružanja zdravstvene zaštite i sačinjavanje zbirnih i individualnih izveštaja;  </a:t>
            </a:r>
          </a:p>
          <a:p>
            <a:r>
              <a:rPr lang="vi-VN" dirty="0" smtClean="0"/>
              <a:t>"</a:t>
            </a:r>
            <a:r>
              <a:rPr lang="vi-VN" dirty="0" smtClean="0"/>
              <a:t>Obrazac" je standardizovano sredstvo za vođenje dokumentacije i evidencije;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vi-VN" dirty="0" smtClean="0"/>
              <a:t>1</a:t>
            </a:r>
            <a:r>
              <a:rPr lang="vi-VN" dirty="0" smtClean="0"/>
              <a:t>) Zdravstveni karton;  </a:t>
            </a:r>
          </a:p>
          <a:p>
            <a:r>
              <a:rPr lang="vi-VN" dirty="0" smtClean="0"/>
              <a:t>2) Stomatološki karton;  </a:t>
            </a:r>
          </a:p>
          <a:p>
            <a:r>
              <a:rPr lang="vi-VN" dirty="0" smtClean="0"/>
              <a:t>3) Karton obavezne imunizacije;  </a:t>
            </a:r>
          </a:p>
          <a:p>
            <a:r>
              <a:rPr lang="vi-VN" dirty="0" smtClean="0"/>
              <a:t>4) Protokol;  </a:t>
            </a:r>
          </a:p>
          <a:p>
            <a:r>
              <a:rPr lang="vi-VN" dirty="0" smtClean="0"/>
              <a:t>5) Istorija bolničkog lečenja i zbrinjavanja;  </a:t>
            </a:r>
          </a:p>
          <a:p>
            <a:r>
              <a:rPr lang="vi-VN" dirty="0" smtClean="0"/>
              <a:t>6) Matična knjiga lica smeštenih u stacionarnu zdravstvenu ustanovu;  </a:t>
            </a:r>
          </a:p>
          <a:p>
            <a:r>
              <a:rPr lang="vi-VN" dirty="0" smtClean="0"/>
              <a:t>7) Temperaturno-terapijsko-dijetetska lista;  </a:t>
            </a:r>
          </a:p>
          <a:p>
            <a:r>
              <a:rPr lang="vi-VN" dirty="0" smtClean="0"/>
              <a:t>8) List anestezije;  </a:t>
            </a:r>
          </a:p>
          <a:p>
            <a:r>
              <a:rPr lang="vi-VN" dirty="0" smtClean="0"/>
              <a:t>9) Otpusna lista sa epikrizom;  </a:t>
            </a:r>
          </a:p>
          <a:p>
            <a:r>
              <a:rPr lang="vi-VN" dirty="0" smtClean="0"/>
              <a:t>10) List za novorođenče;  </a:t>
            </a:r>
          </a:p>
          <a:p>
            <a:r>
              <a:rPr lang="vi-VN" dirty="0" smtClean="0"/>
              <a:t>11) Knjiga evidencije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sz="3600" dirty="0" smtClean="0">
                <a:latin typeface="Times New Roman" pitchFamily="18" charset="0"/>
                <a:cs typeface="Times New Roman" pitchFamily="18" charset="0"/>
              </a:rPr>
              <a:t>Osnovna medicinska dokumentacija </a:t>
            </a:r>
            <a:r>
              <a:rPr lang="vi-VN" sz="3600" dirty="0" smtClean="0">
                <a:latin typeface="Times New Roman" pitchFamily="18" charset="0"/>
                <a:cs typeface="Times New Roman" pitchFamily="18" charset="0"/>
              </a:rPr>
              <a:t>jeste</a:t>
            </a:r>
            <a:r>
              <a:rPr lang="vi-VN" dirty="0" smtClean="0"/>
              <a:t> </a:t>
            </a:r>
            <a:r>
              <a:rPr lang="vi-VN" dirty="0" smtClean="0"/>
              <a:t/>
            </a:r>
            <a:br>
              <a:rPr lang="vi-VN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dirty="0" smtClean="0"/>
              <a:t>1</a:t>
            </a:r>
            <a:r>
              <a:rPr lang="vi-VN" dirty="0" smtClean="0"/>
              <a:t>) Registar kartoteke;  </a:t>
            </a:r>
          </a:p>
          <a:p>
            <a:r>
              <a:rPr lang="vi-VN" dirty="0" smtClean="0"/>
              <a:t>2) Dnevna evidencija o posetama i radu;  </a:t>
            </a:r>
          </a:p>
          <a:p>
            <a:r>
              <a:rPr lang="vi-VN" dirty="0" smtClean="0"/>
              <a:t>3) Tekuća evidencija o utvrđenim oboljenjima i stanjima;  </a:t>
            </a:r>
          </a:p>
          <a:p>
            <a:r>
              <a:rPr lang="vi-VN" dirty="0" smtClean="0"/>
              <a:t>4) Dnevna evidencija o kretanju pacijenata u bolnici - stacionaru;  </a:t>
            </a:r>
          </a:p>
          <a:p>
            <a:r>
              <a:rPr lang="vi-VN" dirty="0" smtClean="0"/>
              <a:t>5) Evidencija zakazivanja pregleda dijagnostičkih procedura i drugih medicinskih mera i postupak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sz="3600" dirty="0" smtClean="0">
                <a:latin typeface="Times New Roman" pitchFamily="18" charset="0"/>
                <a:cs typeface="Times New Roman" pitchFamily="18" charset="0"/>
              </a:rPr>
              <a:t>Pomoćna sredstva za vođenje evidencije </a:t>
            </a:r>
            <a:r>
              <a:rPr lang="vi-VN" sz="3600" dirty="0" smtClean="0">
                <a:latin typeface="Times New Roman" pitchFamily="18" charset="0"/>
                <a:cs typeface="Times New Roman" pitchFamily="18" charset="0"/>
              </a:rPr>
              <a:t>jesu  </a:t>
            </a:r>
            <a:r>
              <a:rPr lang="vi-VN" dirty="0" smtClean="0"/>
              <a:t/>
            </a:r>
            <a:br>
              <a:rPr lang="vi-VN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 </a:t>
            </a:r>
            <a:r>
              <a:rPr lang="en-US" dirty="0" err="1" smtClean="0"/>
              <a:t>sistemu</a:t>
            </a:r>
            <a:r>
              <a:rPr lang="en-US" dirty="0" smtClean="0"/>
              <a:t> </a:t>
            </a:r>
            <a:r>
              <a:rPr lang="en-US" dirty="0" err="1" smtClean="0"/>
              <a:t>zdravstvene</a:t>
            </a:r>
            <a:r>
              <a:rPr lang="en-US" dirty="0" smtClean="0"/>
              <a:t> </a:t>
            </a:r>
            <a:r>
              <a:rPr lang="en-US" dirty="0" err="1" smtClean="0"/>
              <a:t>zaštite</a:t>
            </a:r>
            <a:r>
              <a:rPr lang="en-US" dirty="0" smtClean="0"/>
              <a:t> </a:t>
            </a:r>
            <a:r>
              <a:rPr lang="en-US" dirty="0" err="1" smtClean="0"/>
              <a:t>koriste</a:t>
            </a:r>
            <a:r>
              <a:rPr lang="en-US" dirty="0" smtClean="0"/>
              <a:t> se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sledeći</a:t>
            </a:r>
            <a:r>
              <a:rPr lang="en-US" dirty="0" smtClean="0"/>
              <a:t> </a:t>
            </a:r>
            <a:r>
              <a:rPr lang="en-US" dirty="0" err="1" smtClean="0"/>
              <a:t>obrasci</a:t>
            </a:r>
            <a:r>
              <a:rPr lang="en-US" dirty="0" smtClean="0"/>
              <a:t>: 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1905000"/>
            <a:ext cx="7924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1) </a:t>
            </a:r>
            <a:r>
              <a:rPr lang="en-US" dirty="0" err="1" smtClean="0"/>
              <a:t>Recept</a:t>
            </a:r>
            <a:r>
              <a:rPr lang="en-US" dirty="0" smtClean="0"/>
              <a:t> ;  </a:t>
            </a:r>
          </a:p>
          <a:p>
            <a:r>
              <a:rPr lang="en-US" dirty="0" smtClean="0"/>
              <a:t>2) </a:t>
            </a:r>
            <a:r>
              <a:rPr lang="en-US" dirty="0" err="1" smtClean="0"/>
              <a:t>uput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specijalističko-konsultativni</a:t>
            </a:r>
            <a:r>
              <a:rPr lang="en-US" dirty="0" smtClean="0"/>
              <a:t> </a:t>
            </a:r>
            <a:r>
              <a:rPr lang="en-US" dirty="0" err="1" smtClean="0"/>
              <a:t>pregled</a:t>
            </a:r>
            <a:r>
              <a:rPr lang="en-US" dirty="0" smtClean="0"/>
              <a:t>;  </a:t>
            </a:r>
          </a:p>
          <a:p>
            <a:r>
              <a:rPr lang="en-US" dirty="0" smtClean="0"/>
              <a:t>3) </a:t>
            </a:r>
            <a:r>
              <a:rPr lang="en-US" dirty="0" err="1" smtClean="0"/>
              <a:t>uput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laboratorijski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drugi</a:t>
            </a:r>
            <a:r>
              <a:rPr lang="en-US" dirty="0" smtClean="0"/>
              <a:t> </a:t>
            </a:r>
            <a:r>
              <a:rPr lang="en-US" dirty="0" err="1" smtClean="0"/>
              <a:t>dijagnostički</a:t>
            </a:r>
            <a:r>
              <a:rPr lang="en-US" dirty="0" smtClean="0"/>
              <a:t> </a:t>
            </a:r>
            <a:r>
              <a:rPr lang="en-US" dirty="0" err="1" smtClean="0"/>
              <a:t>pregled</a:t>
            </a:r>
            <a:r>
              <a:rPr lang="en-US" dirty="0" smtClean="0"/>
              <a:t>;  </a:t>
            </a:r>
          </a:p>
          <a:p>
            <a:r>
              <a:rPr lang="en-US" dirty="0" smtClean="0"/>
              <a:t>4) </a:t>
            </a:r>
            <a:r>
              <a:rPr lang="en-US" dirty="0" err="1" smtClean="0"/>
              <a:t>interni</a:t>
            </a:r>
            <a:r>
              <a:rPr lang="en-US" dirty="0" smtClean="0"/>
              <a:t> </a:t>
            </a:r>
            <a:r>
              <a:rPr lang="en-US" dirty="0" err="1" smtClean="0"/>
              <a:t>uput</a:t>
            </a:r>
            <a:r>
              <a:rPr lang="en-US" dirty="0" smtClean="0"/>
              <a:t> (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ampuliranu</a:t>
            </a:r>
            <a:r>
              <a:rPr lang="en-US" dirty="0" smtClean="0"/>
              <a:t> </a:t>
            </a:r>
            <a:r>
              <a:rPr lang="en-US" dirty="0" err="1" smtClean="0"/>
              <a:t>terapiju</a:t>
            </a:r>
            <a:r>
              <a:rPr lang="en-US" dirty="0" smtClean="0"/>
              <a:t>, </a:t>
            </a:r>
            <a:r>
              <a:rPr lang="en-US" dirty="0" err="1" smtClean="0"/>
              <a:t>previjanje</a:t>
            </a:r>
            <a:r>
              <a:rPr lang="en-US" dirty="0" smtClean="0"/>
              <a:t>, </a:t>
            </a:r>
            <a:r>
              <a:rPr lang="en-US" dirty="0" err="1" smtClean="0"/>
              <a:t>kućno</a:t>
            </a:r>
            <a:r>
              <a:rPr lang="en-US" dirty="0" smtClean="0"/>
              <a:t> </a:t>
            </a:r>
            <a:r>
              <a:rPr lang="en-US" dirty="0" err="1" smtClean="0"/>
              <a:t>lečenje</a:t>
            </a:r>
            <a:r>
              <a:rPr lang="en-US" dirty="0" smtClean="0"/>
              <a:t>, </a:t>
            </a:r>
            <a:r>
              <a:rPr lang="en-US" dirty="0" err="1" smtClean="0"/>
              <a:t>polivalentnu</a:t>
            </a:r>
            <a:r>
              <a:rPr lang="en-US" dirty="0" smtClean="0"/>
              <a:t> </a:t>
            </a:r>
            <a:r>
              <a:rPr lang="en-US" dirty="0" err="1" smtClean="0"/>
              <a:t>patronažnu</a:t>
            </a:r>
            <a:r>
              <a:rPr lang="en-US" dirty="0" smtClean="0"/>
              <a:t> </a:t>
            </a:r>
            <a:r>
              <a:rPr lang="en-US" dirty="0" err="1" smtClean="0"/>
              <a:t>službu</a:t>
            </a:r>
            <a:r>
              <a:rPr lang="en-US" dirty="0" smtClean="0"/>
              <a:t>, </a:t>
            </a:r>
            <a:r>
              <a:rPr lang="en-US" dirty="0" err="1" smtClean="0"/>
              <a:t>savetovališta</a:t>
            </a:r>
            <a:r>
              <a:rPr lang="en-US" dirty="0" smtClean="0"/>
              <a:t>);  </a:t>
            </a:r>
          </a:p>
          <a:p>
            <a:r>
              <a:rPr lang="en-US" dirty="0" smtClean="0"/>
              <a:t>5) </a:t>
            </a:r>
            <a:r>
              <a:rPr lang="en-US" dirty="0" err="1" smtClean="0"/>
              <a:t>uput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stacionarno</a:t>
            </a:r>
            <a:r>
              <a:rPr lang="en-US" dirty="0" smtClean="0"/>
              <a:t> </a:t>
            </a:r>
            <a:r>
              <a:rPr lang="en-US" dirty="0" err="1" smtClean="0"/>
              <a:t>lečenje</a:t>
            </a:r>
            <a:r>
              <a:rPr lang="en-US" dirty="0" smtClean="0"/>
              <a:t>;  </a:t>
            </a:r>
          </a:p>
          <a:p>
            <a:r>
              <a:rPr lang="en-US" dirty="0" smtClean="0"/>
              <a:t>6) </a:t>
            </a:r>
            <a:r>
              <a:rPr lang="en-US" dirty="0" err="1" smtClean="0"/>
              <a:t>laboratorijski</a:t>
            </a:r>
            <a:r>
              <a:rPr lang="en-US" dirty="0" smtClean="0"/>
              <a:t> </a:t>
            </a:r>
            <a:r>
              <a:rPr lang="en-US" dirty="0" err="1" smtClean="0"/>
              <a:t>nalaz</a:t>
            </a:r>
            <a:r>
              <a:rPr lang="en-US" dirty="0" smtClean="0"/>
              <a:t>;  </a:t>
            </a:r>
          </a:p>
          <a:p>
            <a:r>
              <a:rPr lang="en-US" dirty="0" smtClean="0"/>
              <a:t>7) </a:t>
            </a:r>
            <a:r>
              <a:rPr lang="en-US" dirty="0" err="1" smtClean="0"/>
              <a:t>uput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lekarsku</a:t>
            </a:r>
            <a:r>
              <a:rPr lang="en-US" dirty="0" smtClean="0"/>
              <a:t> </a:t>
            </a:r>
            <a:r>
              <a:rPr lang="en-US" dirty="0" err="1" smtClean="0"/>
              <a:t>komisiju</a:t>
            </a:r>
            <a:r>
              <a:rPr lang="en-US" dirty="0" smtClean="0"/>
              <a:t>;  </a:t>
            </a:r>
          </a:p>
          <a:p>
            <a:r>
              <a:rPr lang="en-US" dirty="0" smtClean="0"/>
              <a:t>8) </a:t>
            </a:r>
            <a:r>
              <a:rPr lang="en-US" dirty="0" err="1" smtClean="0"/>
              <a:t>uput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propisivanje</a:t>
            </a:r>
            <a:r>
              <a:rPr lang="en-US" dirty="0" smtClean="0"/>
              <a:t> </a:t>
            </a:r>
            <a:r>
              <a:rPr lang="en-US" dirty="0" err="1" smtClean="0"/>
              <a:t>medicinsko-tehničkog</a:t>
            </a:r>
            <a:r>
              <a:rPr lang="en-US" dirty="0" smtClean="0"/>
              <a:t> </a:t>
            </a:r>
            <a:r>
              <a:rPr lang="en-US" dirty="0" err="1" smtClean="0"/>
              <a:t>pomagala</a:t>
            </a:r>
            <a:r>
              <a:rPr lang="en-US" dirty="0" smtClean="0"/>
              <a:t>;  </a:t>
            </a:r>
          </a:p>
          <a:p>
            <a:r>
              <a:rPr lang="en-US" dirty="0" smtClean="0"/>
              <a:t>9) </a:t>
            </a:r>
            <a:r>
              <a:rPr lang="en-US" dirty="0" err="1" smtClean="0"/>
              <a:t>nalaz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mišljenje</a:t>
            </a:r>
            <a:r>
              <a:rPr lang="en-US" dirty="0" smtClean="0"/>
              <a:t> </a:t>
            </a:r>
            <a:r>
              <a:rPr lang="en-US" dirty="0" err="1" smtClean="0"/>
              <a:t>zdravstvenog</a:t>
            </a:r>
            <a:r>
              <a:rPr lang="en-US" dirty="0" smtClean="0"/>
              <a:t> </a:t>
            </a:r>
            <a:r>
              <a:rPr lang="en-US" dirty="0" err="1" smtClean="0"/>
              <a:t>radnika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zdravstvenog</a:t>
            </a:r>
            <a:r>
              <a:rPr lang="en-US" dirty="0" smtClean="0"/>
              <a:t> </a:t>
            </a:r>
            <a:r>
              <a:rPr lang="en-US" dirty="0" err="1" smtClean="0"/>
              <a:t>saradnika</a:t>
            </a:r>
            <a:r>
              <a:rPr lang="en-US" dirty="0" smtClean="0"/>
              <a:t> </a:t>
            </a:r>
            <a:r>
              <a:rPr lang="en-US" dirty="0" err="1" smtClean="0"/>
              <a:t>odnosno</a:t>
            </a:r>
            <a:r>
              <a:rPr lang="en-US" dirty="0" smtClean="0"/>
              <a:t> </a:t>
            </a:r>
            <a:r>
              <a:rPr lang="en-US" dirty="0" err="1" smtClean="0"/>
              <a:t>lekarske</a:t>
            </a:r>
            <a:r>
              <a:rPr lang="en-US" dirty="0" smtClean="0"/>
              <a:t> </a:t>
            </a:r>
            <a:r>
              <a:rPr lang="en-US" dirty="0" err="1" smtClean="0"/>
              <a:t>komisije</a:t>
            </a:r>
            <a:r>
              <a:rPr lang="en-US" dirty="0" smtClean="0"/>
              <a:t>;  </a:t>
            </a:r>
          </a:p>
          <a:p>
            <a:r>
              <a:rPr lang="en-US" dirty="0" smtClean="0"/>
              <a:t>10) </a:t>
            </a:r>
            <a:r>
              <a:rPr lang="en-US" dirty="0" err="1" smtClean="0"/>
              <a:t>lekarsko</a:t>
            </a:r>
            <a:r>
              <a:rPr lang="en-US" dirty="0" smtClean="0"/>
              <a:t> </a:t>
            </a:r>
            <a:r>
              <a:rPr lang="en-US" dirty="0" err="1" smtClean="0"/>
              <a:t>uverenje</a:t>
            </a:r>
            <a:r>
              <a:rPr lang="en-US" dirty="0" smtClean="0"/>
              <a:t>;  </a:t>
            </a:r>
          </a:p>
          <a:p>
            <a:r>
              <a:rPr lang="en-US" dirty="0" smtClean="0"/>
              <a:t>11) </a:t>
            </a:r>
            <a:r>
              <a:rPr lang="en-US" dirty="0" err="1" smtClean="0"/>
              <a:t>izveštaj</a:t>
            </a:r>
            <a:r>
              <a:rPr lang="en-US" dirty="0" smtClean="0"/>
              <a:t> o </a:t>
            </a:r>
            <a:r>
              <a:rPr lang="en-US" dirty="0" err="1" smtClean="0"/>
              <a:t>privremenoj</a:t>
            </a:r>
            <a:r>
              <a:rPr lang="en-US" dirty="0" smtClean="0"/>
              <a:t> </a:t>
            </a:r>
            <a:r>
              <a:rPr lang="en-US" dirty="0" err="1" smtClean="0"/>
              <a:t>sprečenosti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rad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potvrde</a:t>
            </a:r>
            <a:r>
              <a:rPr lang="en-US" dirty="0" smtClean="0"/>
              <a:t>;  </a:t>
            </a:r>
          </a:p>
          <a:p>
            <a:r>
              <a:rPr lang="en-US" dirty="0" smtClean="0"/>
              <a:t>12) </a:t>
            </a:r>
            <a:r>
              <a:rPr lang="en-US" dirty="0" err="1" smtClean="0"/>
              <a:t>sanitarna</a:t>
            </a:r>
            <a:r>
              <a:rPr lang="en-US" dirty="0" smtClean="0"/>
              <a:t> </a:t>
            </a:r>
            <a:r>
              <a:rPr lang="en-US" dirty="0" err="1" smtClean="0"/>
              <a:t>knjižica</a:t>
            </a:r>
            <a:r>
              <a:rPr lang="en-US" dirty="0" smtClean="0"/>
              <a:t>;  </a:t>
            </a:r>
          </a:p>
          <a:p>
            <a:r>
              <a:rPr lang="en-US" dirty="0" smtClean="0"/>
              <a:t>13) </a:t>
            </a:r>
            <a:r>
              <a:rPr lang="en-US" dirty="0" err="1" smtClean="0"/>
              <a:t>zdravstvena</a:t>
            </a:r>
            <a:r>
              <a:rPr lang="en-US" dirty="0" smtClean="0"/>
              <a:t> </a:t>
            </a:r>
            <a:r>
              <a:rPr lang="en-US" dirty="0" err="1" smtClean="0"/>
              <a:t>isprava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vi-VN" dirty="0" smtClean="0"/>
              <a:t>1</a:t>
            </a:r>
            <a:r>
              <a:rPr lang="vi-VN" dirty="0" smtClean="0"/>
              <a:t>) zdravstveni karton i istorija bolničkog lečenja i zbrinjavanja čuva se deset godina nakon smrti pacijenta ili 90 godina nakon otvaranja, odnosno 40 godina po prestanku izloženosti azbestu, kancerogenim ili mutagenim materijama, biološkim agensima i hemijskim sredstvima;  </a:t>
            </a:r>
          </a:p>
          <a:p>
            <a:r>
              <a:rPr lang="vi-VN" dirty="0" smtClean="0"/>
              <a:t>2) matična knjiga čuva se trajno;  </a:t>
            </a:r>
          </a:p>
          <a:p>
            <a:r>
              <a:rPr lang="vi-VN" dirty="0" smtClean="0"/>
              <a:t>3) ostala osnovna medicinska dokumentacija čuva se 15 godina nakon poslednjeg upisa podataka;  </a:t>
            </a:r>
          </a:p>
          <a:p>
            <a:r>
              <a:rPr lang="vi-VN" dirty="0" smtClean="0"/>
              <a:t>4) stomatološki karton čuva se trajno;  </a:t>
            </a:r>
          </a:p>
          <a:p>
            <a:r>
              <a:rPr lang="vi-VN" dirty="0" smtClean="0"/>
              <a:t>5) registri se čuvaju trajno;  </a:t>
            </a:r>
          </a:p>
          <a:p>
            <a:r>
              <a:rPr lang="vi-VN" dirty="0" smtClean="0"/>
              <a:t>6) tekuća i dnevna evidencija čuva se godinu dana;  </a:t>
            </a:r>
          </a:p>
          <a:p>
            <a:r>
              <a:rPr lang="vi-VN" dirty="0" smtClean="0"/>
              <a:t>7) zbirni i individualni izveštaji čuvaju se dve godine;  </a:t>
            </a:r>
          </a:p>
          <a:p>
            <a:r>
              <a:rPr lang="vi-VN" dirty="0" smtClean="0"/>
              <a:t>8) podaci koji se vode u elektronskom obliku čuvaju se trajno.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Čuva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nje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zdravstven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dokumentacij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 smtClean="0"/>
              <a:t/>
            </a:r>
            <a:br>
              <a:rPr lang="vi-VN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("Sl. </a:t>
            </a:r>
            <a:r>
              <a:rPr lang="en-US" dirty="0" err="1" smtClean="0"/>
              <a:t>glasnik</a:t>
            </a:r>
            <a:r>
              <a:rPr lang="en-US" dirty="0" smtClean="0"/>
              <a:t> RS", br. 123/2014 </a:t>
            </a:r>
            <a:r>
              <a:rPr lang="en-US" dirty="0" err="1" smtClean="0"/>
              <a:t>i</a:t>
            </a:r>
            <a:r>
              <a:rPr lang="en-US" dirty="0" smtClean="0"/>
              <a:t> 106/2015)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vi-VN" dirty="0" smtClean="0"/>
              <a:t>Zdravstvena dokumentacija i evidencije služe za</a:t>
            </a:r>
            <a:r>
              <a:rPr lang="vi-VN" dirty="0" smtClean="0"/>
              <a:t>:</a:t>
            </a:r>
            <a:endParaRPr lang="en-US" dirty="0" smtClean="0"/>
          </a:p>
          <a:p>
            <a:r>
              <a:rPr lang="vi-VN" dirty="0" smtClean="0"/>
              <a:t>praćenje </a:t>
            </a:r>
            <a:r>
              <a:rPr lang="vi-VN" dirty="0" smtClean="0"/>
              <a:t>zdravstvenog stanja pacijenta; </a:t>
            </a:r>
            <a:endParaRPr lang="en-US" dirty="0" smtClean="0"/>
          </a:p>
          <a:p>
            <a:r>
              <a:rPr lang="vi-VN" dirty="0" smtClean="0"/>
              <a:t>praćenje </a:t>
            </a:r>
            <a:r>
              <a:rPr lang="vi-VN" dirty="0" smtClean="0"/>
              <a:t>i proučavanje zdravstvenog stanja stanovništva; </a:t>
            </a:r>
            <a:endParaRPr lang="en-US" dirty="0" smtClean="0"/>
          </a:p>
          <a:p>
            <a:r>
              <a:rPr lang="vi-VN" dirty="0" smtClean="0"/>
              <a:t>praćenje </a:t>
            </a:r>
            <a:r>
              <a:rPr lang="vi-VN" dirty="0" smtClean="0"/>
              <a:t>izvršavanja obaveza svih subjekata u oblasti zdravstvene zaštite; </a:t>
            </a:r>
            <a:endParaRPr lang="en-US" dirty="0" smtClean="0"/>
          </a:p>
          <a:p>
            <a:r>
              <a:rPr lang="vi-VN" dirty="0" smtClean="0"/>
              <a:t>praćenje </a:t>
            </a:r>
            <a:r>
              <a:rPr lang="vi-VN" dirty="0" smtClean="0"/>
              <a:t>faktora rizika iz životne sredine i procenu njihovog uticaja na zdravlje stanovništva</a:t>
            </a:r>
            <a:r>
              <a:rPr lang="vi-VN" dirty="0" smtClean="0"/>
              <a:t>;</a:t>
            </a:r>
            <a:endParaRPr lang="en-US" dirty="0" smtClean="0"/>
          </a:p>
          <a:p>
            <a:r>
              <a:rPr lang="vi-VN" dirty="0" smtClean="0"/>
              <a:t>praćenje </a:t>
            </a:r>
            <a:r>
              <a:rPr lang="vi-VN" dirty="0" smtClean="0"/>
              <a:t>resursa u oblasti zdravstvene zaštite; praćenje i stalno unapređenje kvaliteta zdravstvene zaštite; finansiranje zdravstvene zaštite; planiranje i programiranje zdravstvene zaštite;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dirty="0" smtClean="0"/>
              <a:t>praćenje i ocenjivanje sprovođenja planova i programa zdravstvene zaštite; </a:t>
            </a:r>
            <a:endParaRPr lang="en-US" dirty="0" smtClean="0"/>
          </a:p>
          <a:p>
            <a:r>
              <a:rPr lang="vi-VN" dirty="0" smtClean="0"/>
              <a:t>sprovođenje </a:t>
            </a:r>
            <a:r>
              <a:rPr lang="vi-VN" dirty="0" smtClean="0"/>
              <a:t>statističkih i naučnih istraživanja; </a:t>
            </a:r>
            <a:endParaRPr lang="en-US" dirty="0" smtClean="0"/>
          </a:p>
          <a:p>
            <a:r>
              <a:rPr lang="vi-VN" dirty="0" smtClean="0"/>
              <a:t>informisanje </a:t>
            </a:r>
            <a:r>
              <a:rPr lang="vi-VN" dirty="0" smtClean="0"/>
              <a:t>javnosti</a:t>
            </a:r>
            <a:r>
              <a:rPr lang="vi-VN" dirty="0" smtClean="0"/>
              <a:t>;</a:t>
            </a:r>
            <a:endParaRPr lang="en-US" dirty="0" smtClean="0"/>
          </a:p>
          <a:p>
            <a:r>
              <a:rPr lang="vi-VN" dirty="0" smtClean="0"/>
              <a:t>izvršavanje </a:t>
            </a:r>
            <a:r>
              <a:rPr lang="vi-VN" dirty="0" smtClean="0"/>
              <a:t>međunarodnih obaveza u oblasti zdravstva i </a:t>
            </a:r>
            <a:endParaRPr lang="en-US" dirty="0" smtClean="0"/>
          </a:p>
          <a:p>
            <a:r>
              <a:rPr lang="vi-VN" dirty="0" smtClean="0"/>
              <a:t>za </a:t>
            </a:r>
            <a:r>
              <a:rPr lang="vi-VN" dirty="0" smtClean="0"/>
              <a:t>razvoj sistema zdravstvene zaštite i zdravstvenog osiguranja.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dirty="0" smtClean="0"/>
              <a:t>Zdravstvene ustanove, privatna praksa i druga pravna lica dužni su da vode zdravstvenu dokumentaciju i evidencije, na način i po postupku kao i u rokovima utvrđenim ovim zakonom.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</a:t>
            </a:r>
            <a:r>
              <a:rPr lang="en-US" dirty="0" err="1" smtClean="0"/>
              <a:t>Dokument</a:t>
            </a:r>
            <a:r>
              <a:rPr lang="en-US" dirty="0" smtClean="0"/>
              <a:t>" je </a:t>
            </a:r>
            <a:r>
              <a:rPr lang="en-US" dirty="0" err="1" smtClean="0"/>
              <a:t>svaki</a:t>
            </a:r>
            <a:r>
              <a:rPr lang="en-US" dirty="0" smtClean="0"/>
              <a:t> </a:t>
            </a:r>
            <a:r>
              <a:rPr lang="en-US" dirty="0" err="1" smtClean="0"/>
              <a:t>zapis</a:t>
            </a:r>
            <a:r>
              <a:rPr lang="en-US" dirty="0" smtClean="0"/>
              <a:t> </a:t>
            </a:r>
            <a:r>
              <a:rPr lang="en-US" dirty="0" err="1" smtClean="0"/>
              <a:t>informacije</a:t>
            </a:r>
            <a:r>
              <a:rPr lang="en-US" dirty="0" smtClean="0"/>
              <a:t> </a:t>
            </a:r>
            <a:r>
              <a:rPr lang="en-US" dirty="0" err="1" smtClean="0"/>
              <a:t>bez</a:t>
            </a:r>
            <a:r>
              <a:rPr lang="en-US" dirty="0" smtClean="0"/>
              <a:t> </a:t>
            </a:r>
            <a:r>
              <a:rPr lang="en-US" dirty="0" err="1" smtClean="0"/>
              <a:t>obzira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njen</a:t>
            </a:r>
            <a:r>
              <a:rPr lang="en-US" dirty="0" smtClean="0"/>
              <a:t> </a:t>
            </a:r>
            <a:r>
              <a:rPr lang="en-US" dirty="0" err="1" smtClean="0"/>
              <a:t>fizički</a:t>
            </a:r>
            <a:r>
              <a:rPr lang="en-US" dirty="0" smtClean="0"/>
              <a:t> </a:t>
            </a:r>
            <a:r>
              <a:rPr lang="en-US" dirty="0" err="1" smtClean="0"/>
              <a:t>oblik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karakteristike</a:t>
            </a:r>
            <a:r>
              <a:rPr lang="en-US" dirty="0" smtClean="0"/>
              <a:t>, </a:t>
            </a:r>
            <a:r>
              <a:rPr lang="en-US" dirty="0" err="1" smtClean="0"/>
              <a:t>pisani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štampani</a:t>
            </a:r>
            <a:r>
              <a:rPr lang="en-US" dirty="0" smtClean="0"/>
              <a:t> </a:t>
            </a:r>
            <a:r>
              <a:rPr lang="en-US" dirty="0" err="1" smtClean="0"/>
              <a:t>tekst</a:t>
            </a:r>
            <a:r>
              <a:rPr lang="en-US" dirty="0" smtClean="0"/>
              <a:t>, </a:t>
            </a:r>
            <a:r>
              <a:rPr lang="en-US" dirty="0" err="1" smtClean="0"/>
              <a:t>zapis</a:t>
            </a:r>
            <a:r>
              <a:rPr lang="en-US" dirty="0" smtClean="0"/>
              <a:t> u </a:t>
            </a:r>
            <a:r>
              <a:rPr lang="en-US" dirty="0" err="1" smtClean="0"/>
              <a:t>elektronskom</a:t>
            </a:r>
            <a:r>
              <a:rPr lang="en-US" dirty="0" smtClean="0"/>
              <a:t> </a:t>
            </a:r>
            <a:r>
              <a:rPr lang="en-US" dirty="0" err="1" smtClean="0"/>
              <a:t>obliku</a:t>
            </a:r>
            <a:r>
              <a:rPr lang="en-US" dirty="0" smtClean="0"/>
              <a:t>, </a:t>
            </a:r>
            <a:r>
              <a:rPr lang="en-US" dirty="0" err="1" smtClean="0"/>
              <a:t>karte</a:t>
            </a:r>
            <a:r>
              <a:rPr lang="en-US" dirty="0" smtClean="0"/>
              <a:t>, </a:t>
            </a:r>
            <a:r>
              <a:rPr lang="en-US" dirty="0" err="1" smtClean="0"/>
              <a:t>šeme</a:t>
            </a:r>
            <a:r>
              <a:rPr lang="en-US" dirty="0" smtClean="0"/>
              <a:t>, </a:t>
            </a:r>
            <a:r>
              <a:rPr lang="en-US" dirty="0" err="1" smtClean="0"/>
              <a:t>fotografije</a:t>
            </a:r>
            <a:r>
              <a:rPr lang="en-US" dirty="0" smtClean="0"/>
              <a:t>, </a:t>
            </a:r>
            <a:r>
              <a:rPr lang="en-US" dirty="0" err="1" smtClean="0"/>
              <a:t>slike</a:t>
            </a:r>
            <a:r>
              <a:rPr lang="en-US" dirty="0" smtClean="0"/>
              <a:t>, </a:t>
            </a:r>
            <a:r>
              <a:rPr lang="en-US" dirty="0" err="1" smtClean="0"/>
              <a:t>crteži</a:t>
            </a:r>
            <a:r>
              <a:rPr lang="en-US" dirty="0" smtClean="0"/>
              <a:t>, </a:t>
            </a:r>
            <a:r>
              <a:rPr lang="en-US" dirty="0" err="1" smtClean="0"/>
              <a:t>skice</a:t>
            </a:r>
            <a:r>
              <a:rPr lang="en-US" dirty="0" smtClean="0"/>
              <a:t>, </a:t>
            </a:r>
            <a:r>
              <a:rPr lang="en-US" dirty="0" err="1" smtClean="0"/>
              <a:t>radni</a:t>
            </a:r>
            <a:r>
              <a:rPr lang="en-US" dirty="0" smtClean="0"/>
              <a:t> </a:t>
            </a:r>
            <a:r>
              <a:rPr lang="en-US" dirty="0" err="1" smtClean="0"/>
              <a:t>materijali</a:t>
            </a:r>
            <a:r>
              <a:rPr lang="en-US" dirty="0" smtClean="0"/>
              <a:t>,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zvučni</a:t>
            </a:r>
            <a:r>
              <a:rPr lang="en-US" dirty="0" smtClean="0"/>
              <a:t>, </a:t>
            </a:r>
            <a:r>
              <a:rPr lang="en-US" dirty="0" err="1" smtClean="0"/>
              <a:t>glasovni</a:t>
            </a:r>
            <a:r>
              <a:rPr lang="en-US" dirty="0" smtClean="0"/>
              <a:t>, </a:t>
            </a:r>
            <a:r>
              <a:rPr lang="en-US" dirty="0" err="1" smtClean="0"/>
              <a:t>magnetni</a:t>
            </a:r>
            <a:r>
              <a:rPr lang="en-US" dirty="0" smtClean="0"/>
              <a:t>, </a:t>
            </a:r>
            <a:r>
              <a:rPr lang="en-US" dirty="0" err="1" smtClean="0"/>
              <a:t>elektronski</a:t>
            </a:r>
            <a:r>
              <a:rPr lang="en-US" dirty="0" smtClean="0"/>
              <a:t>, </a:t>
            </a:r>
            <a:r>
              <a:rPr lang="en-US" dirty="0" err="1" smtClean="0"/>
              <a:t>optički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video </a:t>
            </a:r>
            <a:r>
              <a:rPr lang="en-US" dirty="0" err="1" smtClean="0"/>
              <a:t>snimci</a:t>
            </a:r>
            <a:r>
              <a:rPr lang="en-US" dirty="0" smtClean="0"/>
              <a:t>; 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"</a:t>
            </a:r>
            <a:r>
              <a:rPr lang="en-US" dirty="0" err="1" smtClean="0"/>
              <a:t>Zdravstvena</a:t>
            </a:r>
            <a:r>
              <a:rPr lang="en-US" dirty="0" smtClean="0"/>
              <a:t> </a:t>
            </a:r>
            <a:r>
              <a:rPr lang="en-US" dirty="0" err="1" smtClean="0"/>
              <a:t>dokumentacija</a:t>
            </a:r>
            <a:r>
              <a:rPr lang="en-US" dirty="0" smtClean="0"/>
              <a:t>" je </a:t>
            </a:r>
            <a:r>
              <a:rPr lang="en-US" dirty="0" err="1" smtClean="0"/>
              <a:t>izvorni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reprodukovani</a:t>
            </a:r>
            <a:r>
              <a:rPr lang="en-US" dirty="0" smtClean="0"/>
              <a:t> </a:t>
            </a:r>
            <a:r>
              <a:rPr lang="en-US" dirty="0" err="1" smtClean="0"/>
              <a:t>dokument</a:t>
            </a:r>
            <a:r>
              <a:rPr lang="en-US" dirty="0" smtClean="0"/>
              <a:t>, </a:t>
            </a:r>
            <a:r>
              <a:rPr lang="en-US" dirty="0" err="1" smtClean="0"/>
              <a:t>primljen</a:t>
            </a:r>
            <a:r>
              <a:rPr lang="en-US" dirty="0" smtClean="0"/>
              <a:t> u </a:t>
            </a:r>
            <a:r>
              <a:rPr lang="en-US" dirty="0" err="1" smtClean="0"/>
              <a:t>rad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stvoren</a:t>
            </a:r>
            <a:r>
              <a:rPr lang="en-US" dirty="0" smtClean="0"/>
              <a:t> u </a:t>
            </a:r>
            <a:r>
              <a:rPr lang="en-US" dirty="0" err="1" smtClean="0"/>
              <a:t>radu</a:t>
            </a:r>
            <a:r>
              <a:rPr lang="en-US" dirty="0" smtClean="0"/>
              <a:t> </a:t>
            </a:r>
            <a:r>
              <a:rPr lang="en-US" dirty="0" err="1" smtClean="0"/>
              <a:t>zdravstvenih</a:t>
            </a:r>
            <a:r>
              <a:rPr lang="en-US" dirty="0" smtClean="0"/>
              <a:t> </a:t>
            </a:r>
            <a:r>
              <a:rPr lang="en-US" dirty="0" err="1" smtClean="0"/>
              <a:t>ustanova</a:t>
            </a:r>
            <a:r>
              <a:rPr lang="en-US" dirty="0" smtClean="0"/>
              <a:t>, </a:t>
            </a:r>
            <a:r>
              <a:rPr lang="en-US" dirty="0" err="1" smtClean="0"/>
              <a:t>privatne</a:t>
            </a:r>
            <a:r>
              <a:rPr lang="en-US" dirty="0" smtClean="0"/>
              <a:t> </a:t>
            </a:r>
            <a:r>
              <a:rPr lang="en-US" dirty="0" err="1" smtClean="0"/>
              <a:t>prakse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drugih</a:t>
            </a:r>
            <a:r>
              <a:rPr lang="en-US" dirty="0" smtClean="0"/>
              <a:t> </a:t>
            </a:r>
            <a:r>
              <a:rPr lang="en-US" dirty="0" err="1" smtClean="0"/>
              <a:t>pravnih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. </a:t>
            </a:r>
            <a:r>
              <a:rPr lang="en-US" dirty="0" err="1" smtClean="0"/>
              <a:t>Zdravstvenu</a:t>
            </a:r>
            <a:r>
              <a:rPr lang="en-US" dirty="0" smtClean="0"/>
              <a:t> </a:t>
            </a:r>
            <a:r>
              <a:rPr lang="en-US" dirty="0" err="1" smtClean="0"/>
              <a:t>dokumentaciju</a:t>
            </a:r>
            <a:r>
              <a:rPr lang="en-US" dirty="0" smtClean="0"/>
              <a:t> </a:t>
            </a:r>
            <a:r>
              <a:rPr lang="en-US" dirty="0" err="1" smtClean="0"/>
              <a:t>čine</a:t>
            </a:r>
            <a:r>
              <a:rPr lang="en-US" dirty="0" smtClean="0"/>
              <a:t> </a:t>
            </a:r>
            <a:r>
              <a:rPr lang="en-US" dirty="0" err="1" smtClean="0"/>
              <a:t>medicinska</a:t>
            </a:r>
            <a:r>
              <a:rPr lang="en-US" dirty="0" smtClean="0"/>
              <a:t> </a:t>
            </a:r>
            <a:r>
              <a:rPr lang="en-US" dirty="0" err="1" smtClean="0"/>
              <a:t>dokumentacija</a:t>
            </a:r>
            <a:r>
              <a:rPr lang="en-US" dirty="0" smtClean="0"/>
              <a:t> o </a:t>
            </a:r>
            <a:r>
              <a:rPr lang="en-US" dirty="0" err="1" smtClean="0"/>
              <a:t>pacijentima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osnovna</a:t>
            </a:r>
            <a:r>
              <a:rPr lang="en-US" dirty="0" smtClean="0"/>
              <a:t> </a:t>
            </a:r>
            <a:r>
              <a:rPr lang="en-US" dirty="0" err="1" smtClean="0"/>
              <a:t>dokumentacija</a:t>
            </a:r>
            <a:r>
              <a:rPr lang="en-US" dirty="0" smtClean="0"/>
              <a:t> o </a:t>
            </a:r>
            <a:r>
              <a:rPr lang="en-US" dirty="0" err="1" smtClean="0"/>
              <a:t>zdravstvenoj</a:t>
            </a:r>
            <a:r>
              <a:rPr lang="en-US" dirty="0" smtClean="0"/>
              <a:t> </a:t>
            </a:r>
            <a:r>
              <a:rPr lang="en-US" dirty="0" err="1" smtClean="0"/>
              <a:t>ustanovi</a:t>
            </a:r>
            <a:r>
              <a:rPr lang="en-US" dirty="0" smtClean="0"/>
              <a:t>, </a:t>
            </a:r>
            <a:r>
              <a:rPr lang="en-US" dirty="0" err="1" smtClean="0"/>
              <a:t>privatnoj</a:t>
            </a:r>
            <a:r>
              <a:rPr lang="en-US" dirty="0" smtClean="0"/>
              <a:t> </a:t>
            </a:r>
            <a:r>
              <a:rPr lang="en-US" dirty="0" err="1" smtClean="0"/>
              <a:t>praksi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drugim</a:t>
            </a:r>
            <a:r>
              <a:rPr lang="en-US" dirty="0" smtClean="0"/>
              <a:t> </a:t>
            </a:r>
            <a:r>
              <a:rPr lang="en-US" dirty="0" err="1" smtClean="0"/>
              <a:t>pravnim</a:t>
            </a:r>
            <a:r>
              <a:rPr lang="en-US" dirty="0" smtClean="0"/>
              <a:t> </a:t>
            </a:r>
            <a:r>
              <a:rPr lang="en-US" dirty="0" err="1" smtClean="0"/>
              <a:t>licima</a:t>
            </a:r>
            <a:r>
              <a:rPr lang="en-US" dirty="0" smtClean="0"/>
              <a:t>. </a:t>
            </a:r>
            <a:r>
              <a:rPr lang="en-US" dirty="0" err="1" smtClean="0"/>
              <a:t>Zdravstvena</a:t>
            </a:r>
            <a:r>
              <a:rPr lang="en-US" dirty="0" smtClean="0"/>
              <a:t> </a:t>
            </a:r>
            <a:r>
              <a:rPr lang="en-US" dirty="0" err="1" smtClean="0"/>
              <a:t>dokumentacija</a:t>
            </a:r>
            <a:r>
              <a:rPr lang="en-US" dirty="0" smtClean="0"/>
              <a:t> </a:t>
            </a:r>
            <a:r>
              <a:rPr lang="en-US" dirty="0" err="1" smtClean="0"/>
              <a:t>može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se </a:t>
            </a:r>
            <a:r>
              <a:rPr lang="en-US" dirty="0" err="1" smtClean="0"/>
              <a:t>vodi</a:t>
            </a:r>
            <a:r>
              <a:rPr lang="en-US" dirty="0" smtClean="0"/>
              <a:t> u </a:t>
            </a:r>
            <a:r>
              <a:rPr lang="en-US" dirty="0" err="1" smtClean="0"/>
              <a:t>pismenom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elektronskom</a:t>
            </a:r>
            <a:r>
              <a:rPr lang="en-US" dirty="0" smtClean="0"/>
              <a:t> </a:t>
            </a:r>
            <a:r>
              <a:rPr lang="en-US" dirty="0" err="1" smtClean="0"/>
              <a:t>obliku</a:t>
            </a:r>
            <a:r>
              <a:rPr lang="en-US" dirty="0" smtClean="0"/>
              <a:t>;  </a:t>
            </a:r>
          </a:p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vi-VN" dirty="0" smtClean="0"/>
              <a:t>"Medicinska dokumentacija" je dokument koji sadrži zapažene, merljive i ponovljive nalaze dobijene prilikom pregleda pacijenta, kao i laboratorijske i dijagnostičke testove, procene ili dijagnostičke formulacije. Medicinska dokumentacija hronološki beleži brigu o pacijentu, podržava dijagnostiku ili razloge posete zdravstvenoj ustanovi, potkrepljuje preventivne postupke, skrining, postupke lečenja i precizno ih dokumentuje. Predstavlja sudsko-medicinski dokument zbog čega mora biti potpuna, tačna i dostupna. Predstavlja i grupu sredstava za usklađeno evidentiranje i prikupljanje podataka o događajima i aktivnostima u sistemu zdravstvene zaštite;  </a:t>
            </a:r>
          </a:p>
          <a:p>
            <a:r>
              <a:rPr lang="vi-VN" dirty="0" smtClean="0"/>
              <a:t>6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</a:t>
            </a:r>
            <a:r>
              <a:rPr lang="en-US" dirty="0" err="1" smtClean="0"/>
              <a:t>Elektronski</a:t>
            </a:r>
            <a:r>
              <a:rPr lang="en-US" dirty="0" smtClean="0"/>
              <a:t> </a:t>
            </a:r>
            <a:r>
              <a:rPr lang="en-US" dirty="0" err="1" smtClean="0"/>
              <a:t>medicinski</a:t>
            </a:r>
            <a:r>
              <a:rPr lang="en-US" dirty="0" smtClean="0"/>
              <a:t> </a:t>
            </a:r>
            <a:r>
              <a:rPr lang="en-US" dirty="0" err="1" smtClean="0"/>
              <a:t>dosije</a:t>
            </a:r>
            <a:r>
              <a:rPr lang="en-US" dirty="0" smtClean="0"/>
              <a:t>" </a:t>
            </a:r>
            <a:r>
              <a:rPr lang="en-US" dirty="0" err="1" smtClean="0"/>
              <a:t>predstavlja</a:t>
            </a:r>
            <a:r>
              <a:rPr lang="en-US" dirty="0" smtClean="0"/>
              <a:t> </a:t>
            </a:r>
            <a:r>
              <a:rPr lang="en-US" dirty="0" err="1" smtClean="0"/>
              <a:t>izvod</a:t>
            </a:r>
            <a:r>
              <a:rPr lang="en-US" dirty="0" smtClean="0"/>
              <a:t> </a:t>
            </a:r>
            <a:r>
              <a:rPr lang="en-US" dirty="0" err="1" smtClean="0"/>
              <a:t>podataka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osnovne</a:t>
            </a:r>
            <a:r>
              <a:rPr lang="en-US" dirty="0" smtClean="0"/>
              <a:t> </a:t>
            </a:r>
            <a:r>
              <a:rPr lang="en-US" dirty="0" err="1" smtClean="0"/>
              <a:t>medicinske</a:t>
            </a:r>
            <a:r>
              <a:rPr lang="en-US" dirty="0" smtClean="0"/>
              <a:t> </a:t>
            </a:r>
            <a:r>
              <a:rPr lang="en-US" dirty="0" err="1" smtClean="0"/>
              <a:t>dokumentacije</a:t>
            </a:r>
            <a:r>
              <a:rPr lang="en-US" dirty="0" smtClean="0"/>
              <a:t> </a:t>
            </a:r>
            <a:r>
              <a:rPr lang="en-US" dirty="0" err="1" smtClean="0"/>
              <a:t>koja</a:t>
            </a:r>
            <a:r>
              <a:rPr lang="en-US" dirty="0" smtClean="0"/>
              <a:t> se </a:t>
            </a:r>
            <a:r>
              <a:rPr lang="en-US" dirty="0" err="1" smtClean="0"/>
              <a:t>vodi</a:t>
            </a:r>
            <a:r>
              <a:rPr lang="en-US" dirty="0" smtClean="0"/>
              <a:t> u </a:t>
            </a:r>
            <a:r>
              <a:rPr lang="en-US" dirty="0" err="1" smtClean="0"/>
              <a:t>elektronskoj</a:t>
            </a:r>
            <a:r>
              <a:rPr lang="en-US" dirty="0" smtClean="0"/>
              <a:t> </a:t>
            </a:r>
            <a:r>
              <a:rPr lang="en-US" dirty="0" err="1" smtClean="0"/>
              <a:t>formi</a:t>
            </a:r>
            <a:r>
              <a:rPr lang="en-US" dirty="0" smtClean="0"/>
              <a:t> o </a:t>
            </a:r>
            <a:r>
              <a:rPr lang="en-US" dirty="0" err="1" smtClean="0"/>
              <a:t>pacijentu</a:t>
            </a:r>
            <a:r>
              <a:rPr lang="en-US" dirty="0" smtClean="0"/>
              <a:t>,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objedinjuje</a:t>
            </a:r>
            <a:r>
              <a:rPr lang="en-US" dirty="0" smtClean="0"/>
              <a:t> </a:t>
            </a:r>
            <a:r>
              <a:rPr lang="en-US" dirty="0" err="1" smtClean="0"/>
              <a:t>sve</a:t>
            </a:r>
            <a:r>
              <a:rPr lang="en-US" dirty="0" smtClean="0"/>
              <a:t> </a:t>
            </a:r>
            <a:r>
              <a:rPr lang="en-US" dirty="0" err="1" smtClean="0"/>
              <a:t>zdravstvene</a:t>
            </a:r>
            <a:r>
              <a:rPr lang="en-US" dirty="0" smtClean="0"/>
              <a:t> </a:t>
            </a:r>
            <a:r>
              <a:rPr lang="en-US" dirty="0" err="1" smtClean="0"/>
              <a:t>podatke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značaja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njegovo</a:t>
            </a:r>
            <a:r>
              <a:rPr lang="en-US" dirty="0" smtClean="0"/>
              <a:t> </a:t>
            </a:r>
            <a:r>
              <a:rPr lang="en-US" dirty="0" err="1" smtClean="0"/>
              <a:t>dugoročno</a:t>
            </a:r>
            <a:r>
              <a:rPr lang="en-US" dirty="0" smtClean="0"/>
              <a:t> </a:t>
            </a:r>
            <a:r>
              <a:rPr lang="en-US" dirty="0" err="1" smtClean="0"/>
              <a:t>zdravstveno</a:t>
            </a:r>
            <a:r>
              <a:rPr lang="en-US" dirty="0" smtClean="0"/>
              <a:t> </a:t>
            </a:r>
            <a:r>
              <a:rPr lang="en-US" dirty="0" err="1" smtClean="0"/>
              <a:t>stanje</a:t>
            </a:r>
            <a:r>
              <a:rPr lang="en-US" dirty="0" smtClean="0"/>
              <a:t>, a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potrebi</a:t>
            </a:r>
            <a:r>
              <a:rPr lang="en-US" dirty="0" smtClean="0"/>
              <a:t> </a:t>
            </a:r>
            <a:r>
              <a:rPr lang="en-US" dirty="0" err="1" smtClean="0"/>
              <a:t>dostupni</a:t>
            </a:r>
            <a:r>
              <a:rPr lang="en-US" dirty="0" smtClean="0"/>
              <a:t> u </a:t>
            </a:r>
            <a:r>
              <a:rPr lang="en-US" dirty="0" err="1" smtClean="0"/>
              <a:t>pružanju</a:t>
            </a:r>
            <a:r>
              <a:rPr lang="en-US" dirty="0" smtClean="0"/>
              <a:t> </a:t>
            </a:r>
            <a:r>
              <a:rPr lang="en-US" dirty="0" err="1" smtClean="0"/>
              <a:t>zdravstvene</a:t>
            </a:r>
            <a:r>
              <a:rPr lang="en-US" dirty="0" smtClean="0"/>
              <a:t> </a:t>
            </a:r>
            <a:r>
              <a:rPr lang="en-US" dirty="0" err="1" smtClean="0"/>
              <a:t>zaštite</a:t>
            </a:r>
            <a:r>
              <a:rPr lang="en-US" dirty="0" smtClean="0"/>
              <a:t>, </a:t>
            </a:r>
            <a:r>
              <a:rPr lang="en-US" dirty="0" err="1" smtClean="0"/>
              <a:t>kako</a:t>
            </a:r>
            <a:r>
              <a:rPr lang="en-US" dirty="0" smtClean="0"/>
              <a:t> bi </a:t>
            </a:r>
            <a:r>
              <a:rPr lang="en-US" dirty="0" err="1" smtClean="0"/>
              <a:t>lečenje</a:t>
            </a:r>
            <a:r>
              <a:rPr lang="en-US" dirty="0" smtClean="0"/>
              <a:t> </a:t>
            </a:r>
            <a:r>
              <a:rPr lang="en-US" dirty="0" err="1" smtClean="0"/>
              <a:t>pacijenta</a:t>
            </a:r>
            <a:r>
              <a:rPr lang="en-US" dirty="0" smtClean="0"/>
              <a:t> </a:t>
            </a:r>
            <a:r>
              <a:rPr lang="en-US" dirty="0" err="1" smtClean="0"/>
              <a:t>bilo</a:t>
            </a:r>
            <a:r>
              <a:rPr lang="en-US" dirty="0" smtClean="0"/>
              <a:t> </a:t>
            </a:r>
            <a:r>
              <a:rPr lang="en-US" dirty="0" err="1" smtClean="0"/>
              <a:t>uspešnije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</TotalTime>
  <Words>865</Words>
  <Application>Microsoft Office PowerPoint</Application>
  <PresentationFormat>On-screen Show (4:3)</PresentationFormat>
  <Paragraphs>66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ZAKON  O ZDRAVSTVENOJ DOKUMENTACIJI I EVIDENCIJAMA U OBLASTI ZDRAVSTVA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Osnovna medicinska dokumentacija jeste  </vt:lpstr>
      <vt:lpstr>Pomoćna sredstva za vođenje evidencije jesu   </vt:lpstr>
      <vt:lpstr>U sistemu zdravstvene zaštite koriste se i sledeći obrasci:   </vt:lpstr>
      <vt:lpstr>Čuvanje zdravstvene dokumentacije 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ZAKON  O ZDRAVSTVENOJ DOKUMENTACIJI I EVIDENCIJAMA U OBLASTI ZDRAVSTVA </dc:title>
  <dc:creator>Korisnik</dc:creator>
  <cp:lastModifiedBy>Korisnik</cp:lastModifiedBy>
  <cp:revision>2</cp:revision>
  <dcterms:created xsi:type="dcterms:W3CDTF">2019-01-09T09:54:18Z</dcterms:created>
  <dcterms:modified xsi:type="dcterms:W3CDTF">2019-01-09T10:07:52Z</dcterms:modified>
</cp:coreProperties>
</file>