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3D2BF96-1F4D-427E-8B68-8CCA0E03C2BE}" type="datetimeFigureOut">
              <a:rPr lang="en-US" smtClean="0"/>
              <a:t>10/12/2018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27CB4440-C194-4FC4-B769-6BF57B3D0E5F}" type="slidenum">
              <a:rPr lang="en-US" smtClean="0"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>
                <a:solidFill>
                  <a:srgbClr val="FFFF00"/>
                </a:solidFill>
              </a:rPr>
              <a:t>Uredba</a:t>
            </a:r>
            <a:r>
              <a:rPr lang="en-US" dirty="0" smtClean="0">
                <a:solidFill>
                  <a:srgbClr val="FFFF00"/>
                </a:solidFill>
              </a:rPr>
              <a:t> o </a:t>
            </a:r>
            <a:r>
              <a:rPr lang="en-US" dirty="0" err="1" smtClean="0">
                <a:solidFill>
                  <a:srgbClr val="FFFF00"/>
                </a:solidFill>
              </a:rPr>
              <a:t>planu</a:t>
            </a:r>
            <a:r>
              <a:rPr lang="en-US" dirty="0" smtClean="0">
                <a:solidFill>
                  <a:srgbClr val="FFFF00"/>
                </a:solidFill>
              </a:rPr>
              <a:t> </a:t>
            </a:r>
            <a:r>
              <a:rPr lang="en-US" dirty="0" err="1" smtClean="0">
                <a:solidFill>
                  <a:srgbClr val="FFFF00"/>
                </a:solidFill>
              </a:rPr>
              <a:t>mreže</a:t>
            </a:r>
            <a:r>
              <a:rPr lang="en-US" dirty="0" smtClean="0">
                <a:solidFill>
                  <a:srgbClr val="FFFF00"/>
                </a:solidFill>
              </a:rPr>
              <a:t> </a:t>
            </a:r>
            <a:r>
              <a:rPr lang="en-US" dirty="0" err="1" smtClean="0">
                <a:solidFill>
                  <a:srgbClr val="FFFF00"/>
                </a:solidFill>
              </a:rPr>
              <a:t>zdravstvenih</a:t>
            </a:r>
            <a:r>
              <a:rPr lang="en-US" dirty="0" smtClean="0">
                <a:solidFill>
                  <a:srgbClr val="FFFF00"/>
                </a:solidFill>
              </a:rPr>
              <a:t> </a:t>
            </a:r>
            <a:r>
              <a:rPr lang="en-US" dirty="0" err="1" smtClean="0">
                <a:solidFill>
                  <a:srgbClr val="FFFF00"/>
                </a:solidFill>
              </a:rPr>
              <a:t>ustanova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Doc. </a:t>
            </a:r>
            <a:r>
              <a:rPr lang="en-US" dirty="0" err="1" smtClean="0">
                <a:solidFill>
                  <a:schemeClr val="tx1"/>
                </a:solidFill>
              </a:rPr>
              <a:t>dr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r>
              <a:rPr lang="en-US" dirty="0" err="1" smtClean="0">
                <a:solidFill>
                  <a:schemeClr val="tx1"/>
                </a:solidFill>
              </a:rPr>
              <a:t>Nataša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r>
              <a:rPr lang="en-US" dirty="0" err="1" smtClean="0">
                <a:solidFill>
                  <a:schemeClr val="tx1"/>
                </a:solidFill>
              </a:rPr>
              <a:t>Rančić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Здравствена амбуланта организује се у насељеном месту, школи, привредном друштву или установи ако опредељени број корисника омогућава ангажовање једног тима за обављање делатности из опште медицине, здравствене заштите деце и школске деце и превентивне и дечије стоматологије. 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Завод се може основати само на територији на којој се налази седиште универзитета који у свом саставу има факултет здравствене струке. </a:t>
            </a:r>
          </a:p>
          <a:p>
            <a:r>
              <a:rPr lang="ru-RU" dirty="0" smtClean="0"/>
              <a:t> </a:t>
            </a:r>
            <a:r>
              <a:rPr lang="ru-RU" dirty="0" smtClean="0"/>
              <a:t> </a:t>
            </a:r>
            <a:r>
              <a:rPr lang="ru-RU" dirty="0" smtClean="0"/>
              <a:t>Завод спроводи здравствену заштиту појединих групација становништва, односно здравствену делатност из поједине области здравствене заштите. 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Завод за здравствену заштиту </a:t>
            </a:r>
            <a:r>
              <a:rPr lang="ru-RU" dirty="0" smtClean="0"/>
              <a:t>студената</a:t>
            </a:r>
            <a:endParaRPr lang="en-US" dirty="0" smtClean="0"/>
          </a:p>
          <a:p>
            <a:r>
              <a:rPr lang="ru-RU" dirty="0" smtClean="0"/>
              <a:t>Завод за здравствену заштиту радника </a:t>
            </a:r>
            <a:endParaRPr lang="en-US" dirty="0" smtClean="0"/>
          </a:p>
          <a:p>
            <a:r>
              <a:rPr lang="ru-RU" dirty="0" smtClean="0"/>
              <a:t>Завод за хитну медицинску </a:t>
            </a:r>
            <a:r>
              <a:rPr lang="ru-RU" dirty="0" smtClean="0"/>
              <a:t>помоћ</a:t>
            </a:r>
            <a:endParaRPr lang="en-US" dirty="0" smtClean="0"/>
          </a:p>
          <a:p>
            <a:r>
              <a:rPr lang="az-Cyrl-AZ" dirty="0" smtClean="0"/>
              <a:t>Завод за </a:t>
            </a:r>
            <a:r>
              <a:rPr lang="az-Cyrl-AZ" dirty="0" smtClean="0"/>
              <a:t>геронтологиј</a:t>
            </a:r>
            <a:r>
              <a:rPr lang="en-US" dirty="0" smtClean="0"/>
              <a:t>u</a:t>
            </a:r>
          </a:p>
          <a:p>
            <a:r>
              <a:rPr lang="az-Cyrl-AZ" dirty="0" smtClean="0"/>
              <a:t>Завод за стоматологију </a:t>
            </a:r>
            <a:endParaRPr lang="en-US" dirty="0" smtClean="0"/>
          </a:p>
          <a:p>
            <a:r>
              <a:rPr lang="ru-RU" dirty="0" smtClean="0"/>
              <a:t>Завод за плућне болести и туберкулозу </a:t>
            </a:r>
            <a:endParaRPr lang="en-US" dirty="0" smtClean="0"/>
          </a:p>
          <a:p>
            <a:r>
              <a:rPr lang="ru-RU" dirty="0" smtClean="0"/>
              <a:t>Завод за кожне и венеричне болести 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4000" dirty="0" smtClean="0">
                <a:latin typeface="Arial" pitchFamily="34" charset="0"/>
                <a:cs typeface="Arial" pitchFamily="34" charset="0"/>
              </a:rPr>
              <a:t>Здравствeна делатност на секундарном и терцијарном нивоу </a:t>
            </a:r>
            <a:endParaRPr lang="en-US" sz="4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 smtClean="0"/>
              <a:t>Стационарну и специјалистичко - консултативну делатност на </a:t>
            </a:r>
            <a:r>
              <a:rPr lang="ru-RU" dirty="0" smtClean="0">
                <a:solidFill>
                  <a:srgbClr val="FF0000"/>
                </a:solidFill>
              </a:rPr>
              <a:t>секундарном нивоу </a:t>
            </a:r>
            <a:r>
              <a:rPr lang="ru-RU" dirty="0" smtClean="0"/>
              <a:t>обавља општа и специјална болница. </a:t>
            </a:r>
          </a:p>
          <a:p>
            <a:r>
              <a:rPr lang="ru-RU" dirty="0" smtClean="0"/>
              <a:t> Клиничко-болнички центар, клиника, институт и клинички центар обављају високоспецијализовану специјалистичко - консултативну, односно високоспецијализовану специјалистичко - консултативну и стационарну здравствену делатност на </a:t>
            </a:r>
            <a:r>
              <a:rPr lang="ru-RU" dirty="0" smtClean="0">
                <a:solidFill>
                  <a:srgbClr val="FF0000"/>
                </a:solidFill>
              </a:rPr>
              <a:t>терцијарном нивоу. </a:t>
            </a:r>
          </a:p>
          <a:p>
            <a:r>
              <a:rPr lang="ru-RU" dirty="0" smtClean="0"/>
              <a:t> </a:t>
            </a:r>
          </a:p>
          <a:p>
            <a:r>
              <a:rPr lang="ru-RU" dirty="0" smtClean="0"/>
              <a:t> </a:t>
            </a:r>
          </a:p>
          <a:p>
            <a:r>
              <a:rPr lang="ru-RU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 </a:t>
            </a:r>
            <a:r>
              <a:rPr lang="ru-RU" sz="4400" dirty="0" smtClean="0">
                <a:latin typeface="Arial" pitchFamily="34" charset="0"/>
                <a:cs typeface="Arial" pitchFamily="34" charset="0"/>
              </a:rPr>
              <a:t>Здравствена делатност која се обавља на више нивоа </a:t>
            </a:r>
            <a:endParaRPr lang="en-US" sz="44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32500" lnSpcReduction="20000"/>
          </a:bodyPr>
          <a:lstStyle/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За обављање здравствене делатности на више нивоа здравствене заштите оснивају се следеће здравствене установе: </a:t>
            </a:r>
            <a:endParaRPr lang="en-US" sz="6000" dirty="0" smtClean="0">
              <a:latin typeface="Arial" pitchFamily="34" charset="0"/>
              <a:cs typeface="Arial" pitchFamily="34" charset="0"/>
            </a:endParaRPr>
          </a:p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завод </a:t>
            </a:r>
            <a:r>
              <a:rPr lang="ru-RU" sz="6000" dirty="0" smtClean="0">
                <a:latin typeface="Arial" pitchFamily="34" charset="0"/>
                <a:cs typeface="Arial" pitchFamily="34" charset="0"/>
              </a:rPr>
              <a:t>за јавно здравље, </a:t>
            </a:r>
            <a:endParaRPr lang="en-US" sz="6000" dirty="0" smtClean="0">
              <a:latin typeface="Arial" pitchFamily="34" charset="0"/>
              <a:cs typeface="Arial" pitchFamily="34" charset="0"/>
            </a:endParaRPr>
          </a:p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завод </a:t>
            </a:r>
            <a:r>
              <a:rPr lang="ru-RU" sz="6000" dirty="0" smtClean="0">
                <a:latin typeface="Arial" pitchFamily="34" charset="0"/>
                <a:cs typeface="Arial" pitchFamily="34" charset="0"/>
              </a:rPr>
              <a:t>за трансфузију крви, </a:t>
            </a:r>
            <a:endParaRPr lang="en-US" sz="6000" dirty="0" smtClean="0">
              <a:latin typeface="Arial" pitchFamily="34" charset="0"/>
              <a:cs typeface="Arial" pitchFamily="34" charset="0"/>
            </a:endParaRPr>
          </a:p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завод </a:t>
            </a:r>
            <a:r>
              <a:rPr lang="ru-RU" sz="6000" dirty="0" smtClean="0">
                <a:latin typeface="Arial" pitchFamily="34" charset="0"/>
                <a:cs typeface="Arial" pitchFamily="34" charset="0"/>
              </a:rPr>
              <a:t>за медицину рада, </a:t>
            </a:r>
            <a:endParaRPr lang="en-US" sz="6000" dirty="0" smtClean="0">
              <a:latin typeface="Arial" pitchFamily="34" charset="0"/>
              <a:cs typeface="Arial" pitchFamily="34" charset="0"/>
            </a:endParaRPr>
          </a:p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завод </a:t>
            </a:r>
            <a:r>
              <a:rPr lang="ru-RU" sz="6000" dirty="0" smtClean="0">
                <a:latin typeface="Arial" pitchFamily="34" charset="0"/>
                <a:cs typeface="Arial" pitchFamily="34" charset="0"/>
              </a:rPr>
              <a:t>за судску медицину, </a:t>
            </a:r>
            <a:endParaRPr lang="en-US" sz="6000" dirty="0" smtClean="0">
              <a:latin typeface="Arial" pitchFamily="34" charset="0"/>
              <a:cs typeface="Arial" pitchFamily="34" charset="0"/>
            </a:endParaRPr>
          </a:p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завод </a:t>
            </a:r>
            <a:r>
              <a:rPr lang="ru-RU" sz="6000" dirty="0" smtClean="0">
                <a:latin typeface="Arial" pitchFamily="34" charset="0"/>
                <a:cs typeface="Arial" pitchFamily="34" charset="0"/>
              </a:rPr>
              <a:t>за вирусологију, вакцине и серуме, </a:t>
            </a:r>
            <a:endParaRPr lang="en-US" sz="6000" dirty="0" smtClean="0">
              <a:latin typeface="Arial" pitchFamily="34" charset="0"/>
              <a:cs typeface="Arial" pitchFamily="34" charset="0"/>
            </a:endParaRPr>
          </a:p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завод </a:t>
            </a:r>
            <a:r>
              <a:rPr lang="ru-RU" sz="6000" dirty="0" smtClean="0">
                <a:latin typeface="Arial" pitchFamily="34" charset="0"/>
                <a:cs typeface="Arial" pitchFamily="34" charset="0"/>
              </a:rPr>
              <a:t>за антирабичну заштиту, </a:t>
            </a:r>
            <a:endParaRPr lang="en-US" sz="6000" dirty="0" smtClean="0">
              <a:latin typeface="Arial" pitchFamily="34" charset="0"/>
              <a:cs typeface="Arial" pitchFamily="34" charset="0"/>
            </a:endParaRPr>
          </a:p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завод </a:t>
            </a:r>
            <a:r>
              <a:rPr lang="ru-RU" sz="6000" dirty="0" smtClean="0">
                <a:latin typeface="Arial" pitchFamily="34" charset="0"/>
                <a:cs typeface="Arial" pitchFamily="34" charset="0"/>
              </a:rPr>
              <a:t>за психофизиолошке поремећаје и говорну патологију и </a:t>
            </a:r>
            <a:endParaRPr lang="en-US" sz="6000" dirty="0" smtClean="0">
              <a:latin typeface="Arial" pitchFamily="34" charset="0"/>
              <a:cs typeface="Arial" pitchFamily="34" charset="0"/>
            </a:endParaRPr>
          </a:p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завод </a:t>
            </a:r>
            <a:r>
              <a:rPr lang="ru-RU" sz="6000" dirty="0" smtClean="0">
                <a:latin typeface="Arial" pitchFamily="34" charset="0"/>
                <a:cs typeface="Arial" pitchFamily="34" charset="0"/>
              </a:rPr>
              <a:t>за биоциде и медицинску екологију. </a:t>
            </a:r>
          </a:p>
          <a:p>
            <a:r>
              <a:rPr lang="ru-RU" sz="6000" dirty="0" smtClean="0">
                <a:latin typeface="Arial" pitchFamily="34" charset="0"/>
                <a:cs typeface="Arial" pitchFamily="34" charset="0"/>
              </a:rPr>
              <a:t> </a:t>
            </a:r>
          </a:p>
          <a:p>
            <a:r>
              <a:rPr lang="ru-RU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4000" dirty="0" smtClean="0">
                <a:latin typeface="Arial" pitchFamily="34" charset="0"/>
                <a:cs typeface="Arial" pitchFamily="34" charset="0"/>
              </a:rPr>
              <a:t>Организација службе хитне медицинске помоћи </a:t>
            </a:r>
            <a:endParaRPr lang="en-US" sz="4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Служба хитне медицинске помоћи организује се у оквиру два функционално повезана подсистема: </a:t>
            </a:r>
            <a:endParaRPr lang="en-US" dirty="0" smtClean="0"/>
          </a:p>
          <a:p>
            <a:r>
              <a:rPr lang="ru-RU" dirty="0" smtClean="0"/>
              <a:t>прехоспитална </a:t>
            </a:r>
            <a:r>
              <a:rPr lang="ru-RU" dirty="0" smtClean="0"/>
              <a:t>хитна медицинска помоћ </a:t>
            </a:r>
            <a:r>
              <a:rPr lang="ru-RU" dirty="0" smtClean="0"/>
              <a:t>и </a:t>
            </a:r>
            <a:endParaRPr lang="en-US" dirty="0" smtClean="0"/>
          </a:p>
          <a:p>
            <a:r>
              <a:rPr lang="ru-RU" dirty="0" smtClean="0"/>
              <a:t>хитна </a:t>
            </a:r>
            <a:r>
              <a:rPr lang="ru-RU" dirty="0" smtClean="0"/>
              <a:t>медицинска помоћ у оквиру болничке делатности. 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4000" dirty="0" smtClean="0">
                <a:latin typeface="Arial" pitchFamily="34" charset="0"/>
                <a:cs typeface="Arial" pitchFamily="34" charset="0"/>
              </a:rPr>
              <a:t>Прехоспитална хитна медицинска помоћ</a:t>
            </a:r>
            <a:endParaRPr lang="en-US" sz="4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на </a:t>
            </a:r>
            <a:r>
              <a:rPr lang="ru-RU" dirty="0" smtClean="0"/>
              <a:t>нивоу општине обавља се у оквиру редовне делатности изабраног лекара и његових сарадника и радом лекара у приправности или дежурне екипе ноћу, недељом и у дане државних празника. </a:t>
            </a:r>
          </a:p>
          <a:p>
            <a:r>
              <a:rPr lang="ru-RU" dirty="0" smtClean="0"/>
              <a:t> </a:t>
            </a:r>
            <a:r>
              <a:rPr lang="ru-RU" dirty="0" smtClean="0"/>
              <a:t> </a:t>
            </a:r>
            <a:r>
              <a:rPr lang="ru-RU" dirty="0" smtClean="0"/>
              <a:t>У општини преко 25.000 становника може се организовати служба хитне медицинске помоћи за контиунирани пријем и збрињавање ургентних стања.  </a:t>
            </a:r>
          </a:p>
          <a:p>
            <a:r>
              <a:rPr lang="ru-RU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4000" dirty="0" smtClean="0">
                <a:latin typeface="Arial" pitchFamily="34" charset="0"/>
                <a:cs typeface="Arial" pitchFamily="34" charset="0"/>
              </a:rPr>
              <a:t>Хитна медицинска помоћ</a:t>
            </a:r>
            <a:endParaRPr lang="en-US" sz="4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у </a:t>
            </a:r>
            <a:r>
              <a:rPr lang="ru-RU" dirty="0" smtClean="0"/>
              <a:t>оквиру болничке делатности обезбеђује се преко стручних тимова пријемно - ургентног одељења општих болница и клиничко - болничких центара, клиника, института и клиничких центара и пријемом на болнички третман.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Uredba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U</a:t>
            </a:r>
            <a:r>
              <a:rPr lang="ru-RU" dirty="0" smtClean="0"/>
              <a:t>тврђује </a:t>
            </a:r>
            <a:r>
              <a:rPr lang="ru-RU" dirty="0" smtClean="0"/>
              <a:t>се План мреже здравствених установа - број, структура, капацитети и просторни распоред здравствених установа у државној својини </a:t>
            </a:r>
            <a:endParaRPr lang="en-US" dirty="0" smtClean="0"/>
          </a:p>
          <a:p>
            <a:r>
              <a:rPr lang="ru-RU" dirty="0" smtClean="0"/>
              <a:t>и </a:t>
            </a:r>
            <a:r>
              <a:rPr lang="ru-RU" dirty="0" smtClean="0"/>
              <a:t>њихових организационих јединица по нивоима здравствене </a:t>
            </a:r>
            <a:r>
              <a:rPr lang="ru-RU" dirty="0" smtClean="0"/>
              <a:t>заштите </a:t>
            </a:r>
            <a:endParaRPr lang="en-US" dirty="0" smtClean="0"/>
          </a:p>
          <a:p>
            <a:r>
              <a:rPr lang="ru-RU" dirty="0" smtClean="0"/>
              <a:t>организација </a:t>
            </a:r>
            <a:r>
              <a:rPr lang="ru-RU" dirty="0" smtClean="0"/>
              <a:t>службе хитне медицинске помоћи, </a:t>
            </a:r>
          </a:p>
          <a:p>
            <a:r>
              <a:rPr lang="ru-RU" dirty="0" smtClean="0"/>
              <a:t> </a:t>
            </a:r>
          </a:p>
          <a:p>
            <a:r>
              <a:rPr lang="ru-RU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 smtClean="0"/>
              <a:t> За остваривање права грађана у области здравствене заштите, као и за спровођење програма здравствене заштите донетих на нивоу Републике Србије </a:t>
            </a:r>
            <a:r>
              <a:rPr lang="ru-RU" dirty="0" smtClean="0"/>
              <a:t>могу </a:t>
            </a:r>
            <a:r>
              <a:rPr lang="ru-RU" dirty="0" smtClean="0"/>
              <a:t>се оснивати средствима у државној својини све законом утврђене врсте здравствених установа (дом здравља, апотека, болница, завод, завод за јавно здравље, клиника, институт, клиничкоболнички центар и клинички центар). </a:t>
            </a:r>
          </a:p>
          <a:p>
            <a:r>
              <a:rPr lang="ru-RU" dirty="0" smtClean="0"/>
              <a:t> </a:t>
            </a:r>
            <a:r>
              <a:rPr lang="ru-RU" dirty="0" smtClean="0"/>
              <a:t> </a:t>
            </a:r>
            <a:r>
              <a:rPr lang="ru-RU" dirty="0" smtClean="0"/>
              <a:t>Здравствене установе </a:t>
            </a:r>
            <a:r>
              <a:rPr lang="ru-RU" dirty="0" smtClean="0"/>
              <a:t>у </a:t>
            </a:r>
            <a:r>
              <a:rPr lang="ru-RU" dirty="0" smtClean="0"/>
              <a:t>зависности од здравствене делатности коју обављају, броја становника којима пружају здравствену заштиту, као и од учесталости и сложености захтева грађана за здравственом заштитом, оснивају се и адекватно распоређују на целој територији Републике. </a:t>
            </a:r>
          </a:p>
          <a:p>
            <a:r>
              <a:rPr lang="ru-RU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Здравствене установе обављају здравствену делатност на примарном, </a:t>
            </a:r>
            <a:endParaRPr lang="en-US" dirty="0" smtClean="0"/>
          </a:p>
          <a:p>
            <a:r>
              <a:rPr lang="ru-RU" dirty="0" smtClean="0"/>
              <a:t>секундарном </a:t>
            </a:r>
            <a:endParaRPr lang="en-US" dirty="0" smtClean="0"/>
          </a:p>
          <a:p>
            <a:r>
              <a:rPr lang="ru-RU" dirty="0" smtClean="0"/>
              <a:t>и </a:t>
            </a:r>
            <a:r>
              <a:rPr lang="ru-RU" dirty="0" smtClean="0"/>
              <a:t>терцијарном нивоу. 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Дом здравља оснива се за територију једне општине (са најмање 10.000 становника), две или више општина, односно </a:t>
            </a:r>
            <a:r>
              <a:rPr lang="ru-RU" dirty="0" smtClean="0"/>
              <a:t>града</a:t>
            </a:r>
            <a:r>
              <a:rPr lang="en-US" dirty="0" smtClean="0"/>
              <a:t>.</a:t>
            </a:r>
            <a:endParaRPr lang="ru-RU" dirty="0" smtClean="0"/>
          </a:p>
          <a:p>
            <a:r>
              <a:rPr lang="ru-RU" dirty="0" smtClean="0"/>
              <a:t> </a:t>
            </a:r>
            <a:r>
              <a:rPr lang="ru-RU" dirty="0" smtClean="0"/>
              <a:t> </a:t>
            </a:r>
            <a:r>
              <a:rPr lang="ru-RU" dirty="0" smtClean="0"/>
              <a:t>Дом здравља обезбеђује најмање превентивну здравствену заштиту за све категорије становника, хитну медицинску помоћ, општу медицину, здравствену заштиту жена и деце, патронажну службу, као и лабораторијску и другу дијагностику. 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За снабдевање лековима за парентералну употребу и другим медицинским средствима за интерне потребе дом здравља може образовати посебну организациону јединицу, или обављање тих послова обезбедити преко друге апотеке.  </a:t>
            </a:r>
          </a:p>
          <a:p>
            <a:r>
              <a:rPr lang="ru-RU" dirty="0" smtClean="0"/>
              <a:t> </a:t>
            </a:r>
            <a:r>
              <a:rPr lang="ru-RU" dirty="0" smtClean="0"/>
              <a:t> </a:t>
            </a:r>
            <a:r>
              <a:rPr lang="ru-RU" dirty="0" smtClean="0"/>
              <a:t>У дому здравља обезбеђује се и санитетски превоз ако та служба није организована у болници или у другој здравственој установи на територији за коју је дом здравља основан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smtClean="0"/>
              <a:t>Дом здравља може организовати и стационар за дијагностику и лечење акутних и хроничних болести - капацитета 0,5 постеља на 1.000 становника на територији за коју је основан, као и породилиште са највише 10 постеља, ако је удаљеност од најближе опште болнице најмање 30 километара.  </a:t>
            </a:r>
          </a:p>
          <a:p>
            <a:r>
              <a:rPr lang="ru-RU" dirty="0" smtClean="0"/>
              <a:t> </a:t>
            </a:r>
            <a:r>
              <a:rPr lang="ru-RU" dirty="0" smtClean="0"/>
              <a:t> </a:t>
            </a:r>
            <a:r>
              <a:rPr lang="ru-RU" dirty="0" smtClean="0"/>
              <a:t>Дом здравља, у зависности од броја становника на територији за коју је основан, густине насељености и саобраћајне повезаности, у просторно издвојеним насељеним местима, установама и привредним друштвима, може образовати организационе јединице, и то: огранак дома здравља, здравствену станицу и здравствену амбуланту. 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ru-RU" dirty="0" smtClean="0"/>
              <a:t>Огранак дома здравља може организовати дом здравља који је основан за општину, или град са преко 100.000 становника - за најмање 40.000 становника те општине, односно града као и дом здравља основан за две или више општина - у општини изван седишта дома здравља за најмање 8.000 становника. </a:t>
            </a:r>
          </a:p>
          <a:p>
            <a:r>
              <a:rPr lang="ru-RU" dirty="0" smtClean="0"/>
              <a:t> </a:t>
            </a:r>
            <a:r>
              <a:rPr lang="ru-RU" dirty="0" smtClean="0"/>
              <a:t> </a:t>
            </a:r>
            <a:r>
              <a:rPr lang="ru-RU" dirty="0" smtClean="0"/>
              <a:t>У огранку се обезбеђује хитна медицинска помоћ, здравствена заштита деце и школске деце, жена и одраслог становништва, патронажна служба и кућно лечење и нега, као и превентивна и дечија стоматологија. 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Здравствена станица организује се за једно или више насељених места удаљених преко 10 километара од седишта дома здравља и са најмање 5.000 становника, за обављање делатности најмање хитне медицинске помоћи, опште медицине и здравствене заштите деце и школске деце. 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24</TotalTime>
  <Words>874</Words>
  <Application>Microsoft Office PowerPoint</Application>
  <PresentationFormat>On-screen Show (4:3)</PresentationFormat>
  <Paragraphs>61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Flow</vt:lpstr>
      <vt:lpstr>Uredba o planu mreže zdravstvenih ustanova</vt:lpstr>
      <vt:lpstr>Uredba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Здравствeна делатност на секундарном и терцијарном нивоу </vt:lpstr>
      <vt:lpstr> Здравствена делатност која се обавља на више нивоа </vt:lpstr>
      <vt:lpstr>Организација службе хитне медицинске помоћи </vt:lpstr>
      <vt:lpstr>Прехоспитална хитна медицинска помоћ</vt:lpstr>
      <vt:lpstr>Хитна медицинска помоћ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Uredba o planu mreže zdravstvenih ustanova</dc:title>
  <dc:creator>Korisnik</dc:creator>
  <cp:lastModifiedBy>Korisnik</cp:lastModifiedBy>
  <cp:revision>4</cp:revision>
  <dcterms:created xsi:type="dcterms:W3CDTF">2018-10-12T08:38:39Z</dcterms:created>
  <dcterms:modified xsi:type="dcterms:W3CDTF">2018-10-12T09:03:02Z</dcterms:modified>
</cp:coreProperties>
</file>

<file path=docProps/thumbnail.jpeg>
</file>