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EEF5D7B-909B-4681-AE7F-3318AD1BB03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3AB631B-DEB9-4C98-8D13-5A73D8B6EC1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5D7B-909B-4681-AE7F-3318AD1BB03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631B-DEB9-4C98-8D13-5A73D8B6EC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5D7B-909B-4681-AE7F-3318AD1BB03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631B-DEB9-4C98-8D13-5A73D8B6EC1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5D7B-909B-4681-AE7F-3318AD1BB03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631B-DEB9-4C98-8D13-5A73D8B6EC1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EEF5D7B-909B-4681-AE7F-3318AD1BB03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3AB631B-DEB9-4C98-8D13-5A73D8B6EC1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5D7B-909B-4681-AE7F-3318AD1BB03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631B-DEB9-4C98-8D13-5A73D8B6EC1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5D7B-909B-4681-AE7F-3318AD1BB03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631B-DEB9-4C98-8D13-5A73D8B6EC1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5D7B-909B-4681-AE7F-3318AD1BB03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631B-DEB9-4C98-8D13-5A73D8B6EC1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5D7B-909B-4681-AE7F-3318AD1BB03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631B-DEB9-4C98-8D13-5A73D8B6EC1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5D7B-909B-4681-AE7F-3318AD1BB03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631B-DEB9-4C98-8D13-5A73D8B6EC1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5D7B-909B-4681-AE7F-3318AD1BB03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631B-DEB9-4C98-8D13-5A73D8B6EC1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EEF5D7B-909B-4681-AE7F-3318AD1BB03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3AB631B-DEB9-4C98-8D13-5A73D8B6EC1E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UREDBA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O PROGRAMU ZDRAVSTVENE ZAŠTITE STANOVNIŠTVA OD ZARAZNIH BOLESTI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Doc.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Nataša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Rančić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SPECIFIČNI CILJEVI I MERE PROGRAMA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b="1" dirty="0" err="1" smtClean="0"/>
              <a:t>Virusni</a:t>
            </a:r>
            <a:r>
              <a:rPr lang="en-US" b="1" dirty="0" smtClean="0"/>
              <a:t> hepatitis B </a:t>
            </a:r>
            <a:endParaRPr lang="en-US" dirty="0" smtClean="0"/>
          </a:p>
          <a:p>
            <a:r>
              <a:rPr lang="en-US" dirty="0" err="1" smtClean="0"/>
              <a:t>Cilj</a:t>
            </a:r>
            <a:r>
              <a:rPr lang="en-US" dirty="0" smtClean="0"/>
              <a:t>: </a:t>
            </a:r>
            <a:r>
              <a:rPr lang="en-US" dirty="0" err="1" smtClean="0"/>
              <a:t>Snižavanje</a:t>
            </a:r>
            <a:r>
              <a:rPr lang="en-US" dirty="0" smtClean="0"/>
              <a:t> </a:t>
            </a:r>
            <a:r>
              <a:rPr lang="en-US" dirty="0" err="1" smtClean="0"/>
              <a:t>stope</a:t>
            </a:r>
            <a:r>
              <a:rPr lang="en-US" dirty="0" smtClean="0"/>
              <a:t> </a:t>
            </a:r>
            <a:r>
              <a:rPr lang="en-US" dirty="0" err="1" smtClean="0"/>
              <a:t>incidencije</a:t>
            </a:r>
            <a:r>
              <a:rPr lang="en-US" dirty="0" smtClean="0"/>
              <a:t> </a:t>
            </a:r>
            <a:r>
              <a:rPr lang="en-US" dirty="0" err="1" smtClean="0"/>
              <a:t>akutne</a:t>
            </a:r>
            <a:r>
              <a:rPr lang="en-US" dirty="0" smtClean="0"/>
              <a:t> </a:t>
            </a:r>
            <a:r>
              <a:rPr lang="en-US" dirty="0" err="1" smtClean="0"/>
              <a:t>forme</a:t>
            </a:r>
            <a:r>
              <a:rPr lang="en-US" dirty="0" smtClean="0"/>
              <a:t> </a:t>
            </a:r>
            <a:r>
              <a:rPr lang="en-US" dirty="0" err="1" smtClean="0"/>
              <a:t>hepatitisa</a:t>
            </a:r>
            <a:r>
              <a:rPr lang="en-US" dirty="0" smtClean="0"/>
              <a:t> B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mortaliteta</a:t>
            </a:r>
            <a:r>
              <a:rPr lang="en-US" dirty="0" smtClean="0"/>
              <a:t>. </a:t>
            </a:r>
          </a:p>
          <a:p>
            <a:r>
              <a:rPr lang="en-US" dirty="0" smtClean="0"/>
              <a:t>Mere: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epidemiološki</a:t>
            </a:r>
            <a:r>
              <a:rPr lang="en-US" dirty="0" smtClean="0"/>
              <a:t> </a:t>
            </a:r>
            <a:r>
              <a:rPr lang="en-US" dirty="0" err="1" smtClean="0"/>
              <a:t>nadzor</a:t>
            </a:r>
            <a:r>
              <a:rPr lang="en-US" dirty="0" smtClean="0"/>
              <a:t> u </a:t>
            </a:r>
            <a:r>
              <a:rPr lang="en-US" dirty="0" err="1" smtClean="0"/>
              <a:t>skladu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definicijom</a:t>
            </a:r>
            <a:r>
              <a:rPr lang="en-US" dirty="0" smtClean="0"/>
              <a:t> </a:t>
            </a:r>
            <a:r>
              <a:rPr lang="en-US" dirty="0" err="1" smtClean="0"/>
              <a:t>slučaja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obolelima</a:t>
            </a:r>
            <a:r>
              <a:rPr lang="en-US" dirty="0" smtClean="0"/>
              <a:t> (</a:t>
            </a:r>
            <a:r>
              <a:rPr lang="en-US" dirty="0" err="1" smtClean="0"/>
              <a:t>obavezna</a:t>
            </a:r>
            <a:r>
              <a:rPr lang="en-US" dirty="0" smtClean="0"/>
              <a:t> </a:t>
            </a:r>
            <a:r>
              <a:rPr lang="en-US" dirty="0" err="1" smtClean="0"/>
              <a:t>laboratorijska</a:t>
            </a:r>
            <a:r>
              <a:rPr lang="en-US" dirty="0" smtClean="0"/>
              <a:t> </a:t>
            </a:r>
            <a:r>
              <a:rPr lang="en-US" dirty="0" err="1" smtClean="0"/>
              <a:t>potvrda</a:t>
            </a:r>
            <a:r>
              <a:rPr lang="en-US" dirty="0" smtClean="0"/>
              <a:t>);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sprovođenje</a:t>
            </a:r>
            <a:r>
              <a:rPr lang="en-US" dirty="0" smtClean="0"/>
              <a:t> </a:t>
            </a:r>
            <a:r>
              <a:rPr lang="en-US" dirty="0" err="1" smtClean="0"/>
              <a:t>nadzora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registrovanim</a:t>
            </a:r>
            <a:r>
              <a:rPr lang="en-US" dirty="0" smtClean="0"/>
              <a:t> </a:t>
            </a:r>
            <a:r>
              <a:rPr lang="en-US" dirty="0" err="1" smtClean="0"/>
              <a:t>slučajevima</a:t>
            </a:r>
            <a:r>
              <a:rPr lang="en-US" dirty="0" smtClean="0"/>
              <a:t> </a:t>
            </a:r>
            <a:r>
              <a:rPr lang="en-US" dirty="0" err="1" smtClean="0"/>
              <a:t>koinfekcije</a:t>
            </a:r>
            <a:r>
              <a:rPr lang="en-US" dirty="0" smtClean="0"/>
              <a:t>, </a:t>
            </a:r>
            <a:r>
              <a:rPr lang="en-US" dirty="0" err="1" smtClean="0"/>
              <a:t>ciroze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hepatocelularnih</a:t>
            </a:r>
            <a:r>
              <a:rPr lang="en-US" dirty="0" smtClean="0"/>
              <a:t> </a:t>
            </a:r>
            <a:r>
              <a:rPr lang="en-US" dirty="0" err="1" smtClean="0"/>
              <a:t>karcinoma</a:t>
            </a:r>
            <a:r>
              <a:rPr lang="en-US" dirty="0" smtClean="0"/>
              <a:t> </a:t>
            </a:r>
            <a:r>
              <a:rPr lang="en-US" dirty="0" err="1" smtClean="0"/>
              <a:t>uzrokovanih</a:t>
            </a:r>
            <a:r>
              <a:rPr lang="en-US" dirty="0" smtClean="0"/>
              <a:t> HBV (</a:t>
            </a:r>
            <a:r>
              <a:rPr lang="en-US" dirty="0" err="1" smtClean="0"/>
              <a:t>posledice</a:t>
            </a:r>
            <a:r>
              <a:rPr lang="en-US" dirty="0" smtClean="0"/>
              <a:t> HBV </a:t>
            </a:r>
            <a:r>
              <a:rPr lang="en-US" dirty="0" err="1" smtClean="0"/>
              <a:t>infekcije</a:t>
            </a:r>
            <a:r>
              <a:rPr lang="en-US" dirty="0" smtClean="0"/>
              <a:t>); 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otkrivanje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prijavljivanje</a:t>
            </a:r>
            <a:r>
              <a:rPr lang="en-US" dirty="0" smtClean="0"/>
              <a:t> </a:t>
            </a:r>
            <a:r>
              <a:rPr lang="en-US" dirty="0" err="1" smtClean="0"/>
              <a:t>slučajeva</a:t>
            </a:r>
            <a:r>
              <a:rPr lang="en-US" dirty="0" smtClean="0"/>
              <a:t> </a:t>
            </a:r>
            <a:r>
              <a:rPr lang="en-US" dirty="0" err="1" smtClean="0"/>
              <a:t>virusnog</a:t>
            </a:r>
            <a:r>
              <a:rPr lang="en-US" dirty="0" smtClean="0"/>
              <a:t> </a:t>
            </a:r>
            <a:r>
              <a:rPr lang="en-US" dirty="0" err="1" smtClean="0"/>
              <a:t>hepatitisa</a:t>
            </a:r>
            <a:r>
              <a:rPr lang="en-US" dirty="0" smtClean="0"/>
              <a:t> B; 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obavezno</a:t>
            </a:r>
            <a:r>
              <a:rPr lang="en-US" dirty="0" smtClean="0"/>
              <a:t> </a:t>
            </a:r>
            <a:r>
              <a:rPr lang="en-US" dirty="0" err="1" smtClean="0"/>
              <a:t>epidemiološko</a:t>
            </a:r>
            <a:r>
              <a:rPr lang="en-US" dirty="0" smtClean="0"/>
              <a:t> </a:t>
            </a:r>
            <a:r>
              <a:rPr lang="en-US" dirty="0" err="1" smtClean="0"/>
              <a:t>ispitivanje</a:t>
            </a:r>
            <a:r>
              <a:rPr lang="en-US" dirty="0" smtClean="0"/>
              <a:t> </a:t>
            </a:r>
            <a:r>
              <a:rPr lang="en-US" dirty="0" err="1" smtClean="0"/>
              <a:t>slučajeva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epidemiološko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serološko</a:t>
            </a:r>
            <a:r>
              <a:rPr lang="en-US" dirty="0" smtClean="0"/>
              <a:t> </a:t>
            </a:r>
            <a:r>
              <a:rPr lang="en-US" dirty="0" err="1" smtClean="0"/>
              <a:t>ispitivanje</a:t>
            </a:r>
            <a:r>
              <a:rPr lang="en-US" dirty="0" smtClean="0"/>
              <a:t> </a:t>
            </a:r>
            <a:r>
              <a:rPr lang="en-US" dirty="0" err="1" smtClean="0"/>
              <a:t>kontakata</a:t>
            </a:r>
            <a:r>
              <a:rPr lang="en-US" dirty="0" smtClean="0"/>
              <a:t> </a:t>
            </a:r>
            <a:r>
              <a:rPr lang="en-US" dirty="0" err="1" smtClean="0"/>
              <a:t>potvrđenih</a:t>
            </a:r>
            <a:r>
              <a:rPr lang="en-US" dirty="0" smtClean="0"/>
              <a:t> </a:t>
            </a:r>
            <a:r>
              <a:rPr lang="en-US" dirty="0" err="1" smtClean="0"/>
              <a:t>slučajeva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5. </a:t>
            </a:r>
            <a:r>
              <a:rPr lang="en-US" dirty="0" err="1" smtClean="0"/>
              <a:t>otkrivanje</a:t>
            </a:r>
            <a:r>
              <a:rPr lang="en-US" dirty="0" smtClean="0"/>
              <a:t>, </a:t>
            </a:r>
            <a:r>
              <a:rPr lang="en-US" dirty="0" err="1" smtClean="0"/>
              <a:t>prijavljivanje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istraživanje</a:t>
            </a:r>
            <a:r>
              <a:rPr lang="en-US" dirty="0" smtClean="0"/>
              <a:t> </a:t>
            </a:r>
            <a:r>
              <a:rPr lang="en-US" dirty="0" err="1" smtClean="0"/>
              <a:t>epidemijskog</a:t>
            </a:r>
            <a:r>
              <a:rPr lang="en-US" dirty="0" smtClean="0"/>
              <a:t> </a:t>
            </a:r>
            <a:r>
              <a:rPr lang="en-US" dirty="0" err="1" smtClean="0"/>
              <a:t>javljanja</a:t>
            </a:r>
            <a:r>
              <a:rPr lang="en-US" dirty="0" smtClean="0"/>
              <a:t> </a:t>
            </a:r>
            <a:r>
              <a:rPr lang="en-US" dirty="0" err="1" smtClean="0"/>
              <a:t>ovih</a:t>
            </a:r>
            <a:r>
              <a:rPr lang="en-US" dirty="0" smtClean="0"/>
              <a:t> </a:t>
            </a:r>
            <a:r>
              <a:rPr lang="en-US" dirty="0" err="1" smtClean="0"/>
              <a:t>bolesti</a:t>
            </a:r>
            <a:r>
              <a:rPr lang="en-US" dirty="0" smtClean="0"/>
              <a:t>; </a:t>
            </a:r>
          </a:p>
          <a:p>
            <a:r>
              <a:rPr lang="en-US" dirty="0" smtClean="0"/>
              <a:t>6. </a:t>
            </a:r>
            <a:r>
              <a:rPr lang="en-US" dirty="0" err="1" smtClean="0"/>
              <a:t>obezbeđivanje</a:t>
            </a:r>
            <a:r>
              <a:rPr lang="en-US" dirty="0" smtClean="0"/>
              <a:t> </a:t>
            </a:r>
            <a:r>
              <a:rPr lang="en-US" dirty="0" err="1" smtClean="0"/>
              <a:t>lekova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lečenje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praćenje</a:t>
            </a:r>
            <a:r>
              <a:rPr lang="en-US" dirty="0" smtClean="0"/>
              <a:t> </a:t>
            </a:r>
            <a:r>
              <a:rPr lang="en-US" dirty="0" err="1" smtClean="0"/>
              <a:t>uspešnosti</a:t>
            </a:r>
            <a:r>
              <a:rPr lang="en-US" dirty="0" smtClean="0"/>
              <a:t> </a:t>
            </a:r>
            <a:r>
              <a:rPr lang="en-US" dirty="0" err="1" smtClean="0"/>
              <a:t>lečenja</a:t>
            </a:r>
            <a:r>
              <a:rPr lang="en-US" dirty="0" smtClean="0"/>
              <a:t> </a:t>
            </a:r>
            <a:r>
              <a:rPr lang="en-US" dirty="0" err="1" smtClean="0"/>
              <a:t>inficiranih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obolelih</a:t>
            </a:r>
            <a:r>
              <a:rPr lang="en-US" dirty="0" smtClean="0"/>
              <a:t> </a:t>
            </a:r>
            <a:r>
              <a:rPr lang="en-US" dirty="0" err="1" smtClean="0"/>
              <a:t>osoba</a:t>
            </a:r>
            <a:r>
              <a:rPr lang="en-US" dirty="0" smtClean="0"/>
              <a:t> </a:t>
            </a:r>
            <a:r>
              <a:rPr lang="en-US" dirty="0" err="1" smtClean="0"/>
              <a:t>prema</a:t>
            </a:r>
            <a:r>
              <a:rPr lang="en-US" dirty="0" smtClean="0"/>
              <a:t> </a:t>
            </a:r>
            <a:r>
              <a:rPr lang="en-US" dirty="0" err="1" smtClean="0"/>
              <a:t>terapijskom</a:t>
            </a:r>
            <a:r>
              <a:rPr lang="en-US" dirty="0" smtClean="0"/>
              <a:t> </a:t>
            </a:r>
            <a:r>
              <a:rPr lang="en-US" dirty="0" err="1" smtClean="0"/>
              <a:t>protokolu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međunarodnim</a:t>
            </a:r>
            <a:r>
              <a:rPr lang="en-US" dirty="0" smtClean="0"/>
              <a:t> </a:t>
            </a:r>
            <a:r>
              <a:rPr lang="en-US" dirty="0" err="1" smtClean="0"/>
              <a:t>smernicama</a:t>
            </a:r>
            <a:r>
              <a:rPr lang="en-US" dirty="0" smtClean="0"/>
              <a:t> (SZO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drugi</a:t>
            </a:r>
            <a:r>
              <a:rPr lang="en-US" dirty="0" smtClean="0"/>
              <a:t>); </a:t>
            </a:r>
          </a:p>
          <a:p>
            <a:r>
              <a:rPr lang="en-US" dirty="0" smtClean="0"/>
              <a:t>7. </a:t>
            </a:r>
            <a:r>
              <a:rPr lang="en-US" dirty="0" err="1" smtClean="0"/>
              <a:t>sprovođenje</a:t>
            </a:r>
            <a:r>
              <a:rPr lang="en-US" dirty="0" smtClean="0"/>
              <a:t> </a:t>
            </a:r>
            <a:r>
              <a:rPr lang="en-US" dirty="0" err="1" smtClean="0"/>
              <a:t>aktivne</a:t>
            </a:r>
            <a:r>
              <a:rPr lang="en-US" dirty="0" smtClean="0"/>
              <a:t> </a:t>
            </a:r>
            <a:r>
              <a:rPr lang="en-US" dirty="0" err="1" smtClean="0"/>
              <a:t>imunizacije</a:t>
            </a:r>
            <a:r>
              <a:rPr lang="en-US" dirty="0" smtClean="0"/>
              <a:t> </a:t>
            </a:r>
            <a:r>
              <a:rPr lang="en-US" dirty="0" err="1" smtClean="0"/>
              <a:t>protiv</a:t>
            </a:r>
            <a:r>
              <a:rPr lang="en-US" dirty="0" smtClean="0"/>
              <a:t> </a:t>
            </a:r>
            <a:r>
              <a:rPr lang="en-US" dirty="0" err="1" smtClean="0"/>
              <a:t>akutnog</a:t>
            </a:r>
            <a:r>
              <a:rPr lang="en-US" dirty="0" smtClean="0"/>
              <a:t> </a:t>
            </a:r>
            <a:r>
              <a:rPr lang="en-US" dirty="0" err="1" smtClean="0"/>
              <a:t>virusnog</a:t>
            </a:r>
            <a:r>
              <a:rPr lang="en-US" dirty="0" smtClean="0"/>
              <a:t> </a:t>
            </a:r>
            <a:r>
              <a:rPr lang="en-US" dirty="0" err="1" smtClean="0"/>
              <a:t>hepatitisa</a:t>
            </a:r>
            <a:r>
              <a:rPr lang="en-US" dirty="0" smtClean="0"/>
              <a:t> B </a:t>
            </a:r>
            <a:r>
              <a:rPr lang="en-US" dirty="0" err="1" smtClean="0"/>
              <a:t>novorođenčadi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nevakcinisane</a:t>
            </a:r>
            <a:r>
              <a:rPr lang="en-US" dirty="0" smtClean="0"/>
              <a:t> </a:t>
            </a:r>
            <a:r>
              <a:rPr lang="en-US" dirty="0" err="1" smtClean="0"/>
              <a:t>dece</a:t>
            </a:r>
            <a:r>
              <a:rPr lang="en-US" dirty="0" smtClean="0"/>
              <a:t> u 12. </a:t>
            </a:r>
            <a:r>
              <a:rPr lang="en-US" dirty="0" err="1" smtClean="0"/>
              <a:t>godini</a:t>
            </a:r>
            <a:r>
              <a:rPr lang="en-US" dirty="0" smtClean="0"/>
              <a:t> </a:t>
            </a:r>
            <a:r>
              <a:rPr lang="en-US" dirty="0" err="1" smtClean="0"/>
              <a:t>života</a:t>
            </a:r>
            <a:r>
              <a:rPr lang="en-US" dirty="0" smtClean="0"/>
              <a:t>, </a:t>
            </a:r>
            <a:r>
              <a:rPr lang="en-US" dirty="0" err="1" smtClean="0"/>
              <a:t>kao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eksponiranih</a:t>
            </a:r>
            <a:r>
              <a:rPr lang="en-US" dirty="0" smtClean="0"/>
              <a:t> </a:t>
            </a:r>
            <a:r>
              <a:rPr lang="en-US" dirty="0" err="1" smtClean="0"/>
              <a:t>lica</a:t>
            </a:r>
            <a:r>
              <a:rPr lang="en-US" dirty="0" smtClean="0"/>
              <a:t> u </a:t>
            </a:r>
            <a:r>
              <a:rPr lang="en-US" dirty="0" err="1" smtClean="0"/>
              <a:t>skladu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pravilnikom</a:t>
            </a:r>
            <a:r>
              <a:rPr lang="en-US" dirty="0" smtClean="0"/>
              <a:t> </a:t>
            </a:r>
            <a:r>
              <a:rPr lang="en-US" dirty="0" err="1" smtClean="0"/>
              <a:t>kojim</a:t>
            </a:r>
            <a:r>
              <a:rPr lang="en-US" dirty="0" smtClean="0"/>
              <a:t> se </a:t>
            </a:r>
            <a:r>
              <a:rPr lang="en-US" dirty="0" err="1" smtClean="0"/>
              <a:t>uređuje</a:t>
            </a:r>
            <a:r>
              <a:rPr lang="en-US" dirty="0" smtClean="0"/>
              <a:t> </a:t>
            </a:r>
            <a:r>
              <a:rPr lang="en-US" dirty="0" err="1" smtClean="0"/>
              <a:t>imunizacija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hemioprofilaksa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8. </a:t>
            </a:r>
            <a:r>
              <a:rPr lang="en-US" dirty="0" err="1" smtClean="0"/>
              <a:t>testiranje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HBsAg</a:t>
            </a:r>
            <a:r>
              <a:rPr lang="en-US" dirty="0" smtClean="0"/>
              <a:t> </a:t>
            </a:r>
            <a:r>
              <a:rPr lang="en-US" dirty="0" err="1" smtClean="0"/>
              <a:t>trudnica</a:t>
            </a:r>
            <a:r>
              <a:rPr lang="en-US" dirty="0" smtClean="0"/>
              <a:t>, </a:t>
            </a:r>
            <a:r>
              <a:rPr lang="en-US" dirty="0" err="1" smtClean="0"/>
              <a:t>dobrovoljnih</a:t>
            </a:r>
            <a:r>
              <a:rPr lang="en-US" dirty="0" smtClean="0"/>
              <a:t> </a:t>
            </a:r>
            <a:r>
              <a:rPr lang="en-US" dirty="0" err="1" smtClean="0"/>
              <a:t>davalaca</a:t>
            </a:r>
            <a:r>
              <a:rPr lang="en-US" dirty="0" smtClean="0"/>
              <a:t> </a:t>
            </a:r>
            <a:r>
              <a:rPr lang="en-US" dirty="0" err="1" smtClean="0"/>
              <a:t>krvi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grupacija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rizika</a:t>
            </a:r>
            <a:r>
              <a:rPr lang="en-US" dirty="0" smtClean="0"/>
              <a:t> u </a:t>
            </a:r>
            <a:r>
              <a:rPr lang="en-US" dirty="0" err="1" smtClean="0"/>
              <a:t>skladu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zakonom</a:t>
            </a:r>
            <a:r>
              <a:rPr lang="en-US" dirty="0" smtClean="0"/>
              <a:t> </a:t>
            </a:r>
            <a:r>
              <a:rPr lang="en-US" dirty="0" err="1" smtClean="0"/>
              <a:t>kojim</a:t>
            </a:r>
            <a:r>
              <a:rPr lang="en-US" dirty="0" smtClean="0"/>
              <a:t> se </a:t>
            </a:r>
            <a:r>
              <a:rPr lang="en-US" dirty="0" err="1" smtClean="0"/>
              <a:t>uređuje</a:t>
            </a:r>
            <a:r>
              <a:rPr lang="en-US" dirty="0" smtClean="0"/>
              <a:t> </a:t>
            </a:r>
            <a:r>
              <a:rPr lang="en-US" dirty="0" err="1" smtClean="0"/>
              <a:t>zaštita</a:t>
            </a:r>
            <a:r>
              <a:rPr lang="en-US" dirty="0" smtClean="0"/>
              <a:t> </a:t>
            </a:r>
            <a:r>
              <a:rPr lang="en-US" dirty="0" err="1" smtClean="0"/>
              <a:t>stanovništva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zaraznih</a:t>
            </a:r>
            <a:r>
              <a:rPr lang="en-US" dirty="0" smtClean="0"/>
              <a:t> </a:t>
            </a:r>
            <a:r>
              <a:rPr lang="en-US" dirty="0" err="1" smtClean="0"/>
              <a:t>bolesti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pravilnikom</a:t>
            </a:r>
            <a:r>
              <a:rPr lang="en-US" dirty="0" smtClean="0"/>
              <a:t> o </a:t>
            </a:r>
            <a:r>
              <a:rPr lang="en-US" dirty="0" err="1" smtClean="0"/>
              <a:t>pregledima</a:t>
            </a:r>
            <a:r>
              <a:rPr lang="en-US" dirty="0" smtClean="0"/>
              <a:t> </a:t>
            </a:r>
            <a:r>
              <a:rPr lang="en-US" dirty="0" err="1" smtClean="0"/>
              <a:t>pojedinih</a:t>
            </a:r>
            <a:r>
              <a:rPr lang="en-US" dirty="0" smtClean="0"/>
              <a:t> </a:t>
            </a:r>
            <a:r>
              <a:rPr lang="en-US" dirty="0" err="1" smtClean="0"/>
              <a:t>kategorija</a:t>
            </a:r>
            <a:r>
              <a:rPr lang="en-US" dirty="0" smtClean="0"/>
              <a:t> </a:t>
            </a:r>
            <a:r>
              <a:rPr lang="en-US" dirty="0" err="1" smtClean="0"/>
              <a:t>stanovništva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nosilaštvo</a:t>
            </a:r>
            <a:r>
              <a:rPr lang="en-US" dirty="0" smtClean="0"/>
              <a:t> </a:t>
            </a:r>
            <a:r>
              <a:rPr lang="en-US" dirty="0" err="1" smtClean="0"/>
              <a:t>uzročnika</a:t>
            </a:r>
            <a:r>
              <a:rPr lang="en-US" dirty="0" smtClean="0"/>
              <a:t> </a:t>
            </a:r>
            <a:r>
              <a:rPr lang="en-US" dirty="0" err="1" smtClean="0"/>
              <a:t>zaraznih</a:t>
            </a:r>
            <a:r>
              <a:rPr lang="en-US" dirty="0" smtClean="0"/>
              <a:t> </a:t>
            </a:r>
            <a:r>
              <a:rPr lang="en-US" dirty="0" err="1" smtClean="0"/>
              <a:t>bolesti</a:t>
            </a:r>
            <a:r>
              <a:rPr lang="en-US" dirty="0" smtClean="0"/>
              <a:t>; </a:t>
            </a:r>
          </a:p>
          <a:p>
            <a:r>
              <a:rPr lang="en-US" dirty="0" smtClean="0"/>
              <a:t>9. </a:t>
            </a:r>
            <a:r>
              <a:rPr lang="en-US" dirty="0" err="1" smtClean="0"/>
              <a:t>primena</a:t>
            </a:r>
            <a:r>
              <a:rPr lang="en-US" dirty="0" smtClean="0"/>
              <a:t> </a:t>
            </a:r>
            <a:r>
              <a:rPr lang="en-US" dirty="0" err="1" smtClean="0"/>
              <a:t>higijenskih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sanitarnih</a:t>
            </a:r>
            <a:r>
              <a:rPr lang="en-US" dirty="0" smtClean="0"/>
              <a:t> </a:t>
            </a:r>
            <a:r>
              <a:rPr lang="en-US" dirty="0" err="1" smtClean="0"/>
              <a:t>postupaka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mera</a:t>
            </a:r>
            <a:r>
              <a:rPr lang="en-US" dirty="0" smtClean="0"/>
              <a:t> u </a:t>
            </a:r>
            <a:r>
              <a:rPr lang="en-US" dirty="0" err="1" smtClean="0"/>
              <a:t>pružanju</a:t>
            </a:r>
            <a:r>
              <a:rPr lang="en-US" dirty="0" smtClean="0"/>
              <a:t> </a:t>
            </a:r>
            <a:r>
              <a:rPr lang="en-US" dirty="0" err="1" smtClean="0"/>
              <a:t>zdravstvenih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drugih</a:t>
            </a:r>
            <a:r>
              <a:rPr lang="en-US" dirty="0" smtClean="0"/>
              <a:t> </a:t>
            </a:r>
            <a:r>
              <a:rPr lang="en-US" dirty="0" err="1" smtClean="0"/>
              <a:t>usluga</a:t>
            </a:r>
            <a:r>
              <a:rPr lang="en-US" dirty="0" smtClean="0"/>
              <a:t> (</a:t>
            </a:r>
            <a:r>
              <a:rPr lang="en-US" dirty="0" err="1" smtClean="0"/>
              <a:t>npr</a:t>
            </a:r>
            <a:r>
              <a:rPr lang="en-US" dirty="0" smtClean="0"/>
              <a:t>. </a:t>
            </a:r>
            <a:r>
              <a:rPr lang="en-US" dirty="0" err="1" smtClean="0"/>
              <a:t>tetovaža</a:t>
            </a:r>
            <a:r>
              <a:rPr lang="en-US" dirty="0" smtClean="0"/>
              <a:t>, </a:t>
            </a:r>
            <a:r>
              <a:rPr lang="en-US" dirty="0" err="1" smtClean="0"/>
              <a:t>pirsing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sl.); </a:t>
            </a:r>
          </a:p>
          <a:p>
            <a:r>
              <a:rPr lang="en-US" dirty="0" smtClean="0"/>
              <a:t>10. </a:t>
            </a:r>
            <a:r>
              <a:rPr lang="en-US" dirty="0" err="1" smtClean="0"/>
              <a:t>primena</a:t>
            </a:r>
            <a:r>
              <a:rPr lang="en-US" dirty="0" smtClean="0"/>
              <a:t> </a:t>
            </a:r>
            <a:r>
              <a:rPr lang="en-US" dirty="0" err="1" smtClean="0"/>
              <a:t>standardnih</a:t>
            </a:r>
            <a:r>
              <a:rPr lang="en-US" dirty="0" smtClean="0"/>
              <a:t> </a:t>
            </a:r>
            <a:r>
              <a:rPr lang="en-US" dirty="0" err="1" smtClean="0"/>
              <a:t>mera</a:t>
            </a:r>
            <a:r>
              <a:rPr lang="en-US" dirty="0" smtClean="0"/>
              <a:t> </a:t>
            </a:r>
            <a:r>
              <a:rPr lang="en-US" dirty="0" err="1" smtClean="0"/>
              <a:t>zaštite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krvlju</a:t>
            </a:r>
            <a:r>
              <a:rPr lang="en-US" dirty="0" smtClean="0"/>
              <a:t> </a:t>
            </a:r>
            <a:r>
              <a:rPr lang="en-US" dirty="0" err="1" smtClean="0"/>
              <a:t>prenosivih</a:t>
            </a:r>
            <a:r>
              <a:rPr lang="en-US" dirty="0" smtClean="0"/>
              <a:t> </a:t>
            </a:r>
            <a:r>
              <a:rPr lang="en-US" dirty="0" err="1" smtClean="0"/>
              <a:t>infekcija</a:t>
            </a:r>
            <a:r>
              <a:rPr lang="en-US" dirty="0" smtClean="0"/>
              <a:t> u </a:t>
            </a:r>
            <a:r>
              <a:rPr lang="en-US" dirty="0" err="1" smtClean="0"/>
              <a:t>zdravstvenim</a:t>
            </a:r>
            <a:r>
              <a:rPr lang="en-US" dirty="0" smtClean="0"/>
              <a:t> </a:t>
            </a:r>
            <a:r>
              <a:rPr lang="en-US" dirty="0" err="1" smtClean="0"/>
              <a:t>ustanovama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drugim</a:t>
            </a:r>
            <a:r>
              <a:rPr lang="en-US" dirty="0" smtClean="0"/>
              <a:t> </a:t>
            </a:r>
            <a:r>
              <a:rPr lang="en-US" dirty="0" err="1" smtClean="0"/>
              <a:t>mestima</a:t>
            </a:r>
            <a:r>
              <a:rPr lang="en-US" dirty="0" smtClean="0"/>
              <a:t> </a:t>
            </a:r>
            <a:r>
              <a:rPr lang="en-US" dirty="0" err="1" smtClean="0"/>
              <a:t>gde</a:t>
            </a:r>
            <a:r>
              <a:rPr lang="en-US" dirty="0" smtClean="0"/>
              <a:t> se </a:t>
            </a:r>
            <a:r>
              <a:rPr lang="en-US" dirty="0" err="1" smtClean="0"/>
              <a:t>pružaju</a:t>
            </a:r>
            <a:r>
              <a:rPr lang="en-US" dirty="0" smtClean="0"/>
              <a:t> </a:t>
            </a:r>
            <a:r>
              <a:rPr lang="en-US" dirty="0" err="1" smtClean="0"/>
              <a:t>usluge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</a:t>
            </a:r>
            <a:r>
              <a:rPr lang="en-US" dirty="0" err="1" smtClean="0"/>
              <a:t>narušavaju</a:t>
            </a:r>
            <a:r>
              <a:rPr lang="en-US" dirty="0" smtClean="0"/>
              <a:t> </a:t>
            </a:r>
            <a:r>
              <a:rPr lang="en-US" dirty="0" err="1" smtClean="0"/>
              <a:t>integritet</a:t>
            </a:r>
            <a:r>
              <a:rPr lang="en-US" dirty="0" smtClean="0"/>
              <a:t> </a:t>
            </a:r>
            <a:r>
              <a:rPr lang="en-US" dirty="0" err="1" smtClean="0"/>
              <a:t>kože</a:t>
            </a:r>
            <a:r>
              <a:rPr lang="en-US" dirty="0" smtClean="0"/>
              <a:t> (</a:t>
            </a:r>
            <a:r>
              <a:rPr lang="en-US" dirty="0" err="1" smtClean="0"/>
              <a:t>gde</a:t>
            </a:r>
            <a:r>
              <a:rPr lang="en-US" dirty="0" smtClean="0"/>
              <a:t> </a:t>
            </a:r>
            <a:r>
              <a:rPr lang="en-US" dirty="0" err="1" smtClean="0"/>
              <a:t>postoji</a:t>
            </a:r>
            <a:r>
              <a:rPr lang="en-US" dirty="0" smtClean="0"/>
              <a:t> </a:t>
            </a:r>
            <a:r>
              <a:rPr lang="en-US" dirty="0" err="1" smtClean="0"/>
              <a:t>izloženost</a:t>
            </a:r>
            <a:r>
              <a:rPr lang="en-US" dirty="0" smtClean="0"/>
              <a:t> </a:t>
            </a:r>
            <a:r>
              <a:rPr lang="en-US" dirty="0" err="1" smtClean="0"/>
              <a:t>potencijalno</a:t>
            </a:r>
            <a:r>
              <a:rPr lang="en-US" dirty="0" smtClean="0"/>
              <a:t> </a:t>
            </a:r>
            <a:r>
              <a:rPr lang="en-US" dirty="0" err="1" smtClean="0"/>
              <a:t>infektivnoj</a:t>
            </a:r>
            <a:r>
              <a:rPr lang="en-US" dirty="0" smtClean="0"/>
              <a:t> </a:t>
            </a:r>
            <a:r>
              <a:rPr lang="en-US" dirty="0" err="1" smtClean="0"/>
              <a:t>krvi</a:t>
            </a:r>
            <a:r>
              <a:rPr lang="en-US" dirty="0" smtClean="0"/>
              <a:t>); </a:t>
            </a:r>
          </a:p>
          <a:p>
            <a:r>
              <a:rPr lang="en-US" dirty="0" smtClean="0"/>
              <a:t>11. </a:t>
            </a:r>
            <a:r>
              <a:rPr lang="en-US" dirty="0" err="1" smtClean="0"/>
              <a:t>edukativni</a:t>
            </a:r>
            <a:r>
              <a:rPr lang="en-US" dirty="0" smtClean="0"/>
              <a:t> </a:t>
            </a:r>
            <a:r>
              <a:rPr lang="en-US" dirty="0" err="1" smtClean="0"/>
              <a:t>programi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zdravstvene</a:t>
            </a:r>
            <a:r>
              <a:rPr lang="en-US" dirty="0" smtClean="0"/>
              <a:t> </a:t>
            </a:r>
            <a:r>
              <a:rPr lang="en-US" dirty="0" err="1" smtClean="0"/>
              <a:t>radnike</a:t>
            </a:r>
            <a:r>
              <a:rPr lang="en-US" dirty="0" smtClean="0"/>
              <a:t>, </a:t>
            </a:r>
            <a:r>
              <a:rPr lang="en-US" dirty="0" err="1" smtClean="0"/>
              <a:t>celokupno</a:t>
            </a:r>
            <a:r>
              <a:rPr lang="en-US" dirty="0" smtClean="0"/>
              <a:t> </a:t>
            </a:r>
            <a:r>
              <a:rPr lang="en-US" dirty="0" err="1" smtClean="0"/>
              <a:t>stanovništvo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ciljano</a:t>
            </a:r>
            <a:r>
              <a:rPr lang="en-US" dirty="0" smtClean="0"/>
              <a:t> u </a:t>
            </a:r>
            <a:r>
              <a:rPr lang="en-US" dirty="0" err="1" smtClean="0"/>
              <a:t>grupacijama</a:t>
            </a:r>
            <a:r>
              <a:rPr lang="en-US" dirty="0" smtClean="0"/>
              <a:t> </a:t>
            </a:r>
            <a:r>
              <a:rPr lang="en-US" dirty="0" err="1" smtClean="0"/>
              <a:t>stanovništva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većim</a:t>
            </a:r>
            <a:r>
              <a:rPr lang="en-US" dirty="0" smtClean="0"/>
              <a:t> </a:t>
            </a:r>
            <a:r>
              <a:rPr lang="en-US" dirty="0" err="1" smtClean="0"/>
              <a:t>rizikom</a:t>
            </a:r>
            <a:r>
              <a:rPr lang="en-US" dirty="0" smtClean="0"/>
              <a:t>; </a:t>
            </a:r>
          </a:p>
          <a:p>
            <a:r>
              <a:rPr lang="en-US" dirty="0" smtClean="0"/>
              <a:t>12. </a:t>
            </a:r>
            <a:r>
              <a:rPr lang="en-US" dirty="0" err="1" smtClean="0"/>
              <a:t>kontinuirano</a:t>
            </a:r>
            <a:r>
              <a:rPr lang="en-US" dirty="0" smtClean="0"/>
              <a:t> </a:t>
            </a:r>
            <a:r>
              <a:rPr lang="en-US" dirty="0" err="1" smtClean="0"/>
              <a:t>izveštavanje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svim</a:t>
            </a:r>
            <a:r>
              <a:rPr lang="en-US" dirty="0" smtClean="0"/>
              <a:t> </a:t>
            </a:r>
            <a:r>
              <a:rPr lang="en-US" dirty="0" err="1" smtClean="0"/>
              <a:t>nivoima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SPECIFIČNI CILJEVI I MERE PROGRAMA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b="1" dirty="0" err="1" smtClean="0"/>
              <a:t>Virusni</a:t>
            </a:r>
            <a:r>
              <a:rPr lang="en-US" b="1" dirty="0" smtClean="0"/>
              <a:t> hepatitis C </a:t>
            </a:r>
            <a:endParaRPr lang="en-US" dirty="0" smtClean="0"/>
          </a:p>
          <a:p>
            <a:r>
              <a:rPr lang="en-US" dirty="0" err="1" smtClean="0"/>
              <a:t>Cilj</a:t>
            </a:r>
            <a:r>
              <a:rPr lang="en-US" dirty="0" smtClean="0"/>
              <a:t>: </a:t>
            </a:r>
            <a:r>
              <a:rPr lang="en-US" dirty="0" err="1" smtClean="0"/>
              <a:t>Snižavanje</a:t>
            </a:r>
            <a:r>
              <a:rPr lang="en-US" dirty="0" smtClean="0"/>
              <a:t> </a:t>
            </a:r>
            <a:r>
              <a:rPr lang="en-US" dirty="0" err="1" smtClean="0"/>
              <a:t>stope</a:t>
            </a:r>
            <a:r>
              <a:rPr lang="en-US" dirty="0" smtClean="0"/>
              <a:t> </a:t>
            </a:r>
            <a:r>
              <a:rPr lang="en-US" dirty="0" err="1" smtClean="0"/>
              <a:t>incidencije</a:t>
            </a:r>
            <a:r>
              <a:rPr lang="en-US" dirty="0" smtClean="0"/>
              <a:t> </a:t>
            </a:r>
            <a:r>
              <a:rPr lang="en-US" dirty="0" err="1" smtClean="0"/>
              <a:t>hepatitisa</a:t>
            </a:r>
            <a:r>
              <a:rPr lang="en-US" dirty="0" smtClean="0"/>
              <a:t> C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mortaliteta</a:t>
            </a:r>
            <a:r>
              <a:rPr lang="en-US" dirty="0" smtClean="0"/>
              <a:t>. </a:t>
            </a:r>
          </a:p>
          <a:p>
            <a:r>
              <a:rPr lang="en-US" dirty="0" smtClean="0"/>
              <a:t>Mere: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epidemiološki</a:t>
            </a:r>
            <a:r>
              <a:rPr lang="en-US" dirty="0" smtClean="0"/>
              <a:t> </a:t>
            </a:r>
            <a:r>
              <a:rPr lang="en-US" dirty="0" err="1" smtClean="0"/>
              <a:t>nadzor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obolelima</a:t>
            </a:r>
            <a:r>
              <a:rPr lang="en-US" dirty="0" smtClean="0"/>
              <a:t> u </a:t>
            </a:r>
            <a:r>
              <a:rPr lang="en-US" dirty="0" err="1" smtClean="0"/>
              <a:t>skladu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definicijom</a:t>
            </a:r>
            <a:r>
              <a:rPr lang="en-US" dirty="0" smtClean="0"/>
              <a:t> </a:t>
            </a:r>
            <a:r>
              <a:rPr lang="en-US" dirty="0" err="1" smtClean="0"/>
              <a:t>slučaja</a:t>
            </a:r>
            <a:r>
              <a:rPr lang="en-US" dirty="0" smtClean="0"/>
              <a:t> (</a:t>
            </a:r>
            <a:r>
              <a:rPr lang="en-US" dirty="0" err="1" smtClean="0"/>
              <a:t>obavezna</a:t>
            </a:r>
            <a:r>
              <a:rPr lang="en-US" dirty="0" smtClean="0"/>
              <a:t> </a:t>
            </a:r>
            <a:r>
              <a:rPr lang="en-US" dirty="0" err="1" smtClean="0"/>
              <a:t>laboratorijska</a:t>
            </a:r>
            <a:r>
              <a:rPr lang="en-US" dirty="0" smtClean="0"/>
              <a:t> </a:t>
            </a:r>
            <a:r>
              <a:rPr lang="en-US" dirty="0" err="1" smtClean="0"/>
              <a:t>potvrda</a:t>
            </a:r>
            <a:r>
              <a:rPr lang="en-US" dirty="0" smtClean="0"/>
              <a:t>);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sprovođenje</a:t>
            </a:r>
            <a:r>
              <a:rPr lang="en-US" dirty="0" smtClean="0"/>
              <a:t> </a:t>
            </a:r>
            <a:r>
              <a:rPr lang="en-US" dirty="0" err="1" smtClean="0"/>
              <a:t>nadzora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registrovanim</a:t>
            </a:r>
            <a:r>
              <a:rPr lang="en-US" dirty="0" smtClean="0"/>
              <a:t> </a:t>
            </a:r>
            <a:r>
              <a:rPr lang="en-US" dirty="0" err="1" smtClean="0"/>
              <a:t>slučajevima</a:t>
            </a:r>
            <a:r>
              <a:rPr lang="en-US" dirty="0" smtClean="0"/>
              <a:t> </a:t>
            </a:r>
            <a:r>
              <a:rPr lang="en-US" dirty="0" err="1" smtClean="0"/>
              <a:t>koinfekcije</a:t>
            </a:r>
            <a:r>
              <a:rPr lang="en-US" dirty="0" smtClean="0"/>
              <a:t>, </a:t>
            </a:r>
            <a:r>
              <a:rPr lang="en-US" dirty="0" err="1" smtClean="0"/>
              <a:t>ciroze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hepatocelularnih</a:t>
            </a:r>
            <a:r>
              <a:rPr lang="en-US" dirty="0" smtClean="0"/>
              <a:t> </a:t>
            </a:r>
            <a:r>
              <a:rPr lang="en-US" dirty="0" err="1" smtClean="0"/>
              <a:t>karcinoma</a:t>
            </a:r>
            <a:r>
              <a:rPr lang="en-US" dirty="0" smtClean="0"/>
              <a:t> </a:t>
            </a:r>
            <a:r>
              <a:rPr lang="en-US" dirty="0" err="1" smtClean="0"/>
              <a:t>uzrokovanih</a:t>
            </a:r>
            <a:r>
              <a:rPr lang="en-US" dirty="0" smtClean="0"/>
              <a:t> HCV (</a:t>
            </a:r>
            <a:r>
              <a:rPr lang="en-US" dirty="0" err="1" smtClean="0"/>
              <a:t>posledice</a:t>
            </a:r>
            <a:r>
              <a:rPr lang="en-US" dirty="0" smtClean="0"/>
              <a:t> HCV </a:t>
            </a:r>
            <a:r>
              <a:rPr lang="en-US" dirty="0" err="1" smtClean="0"/>
              <a:t>infekcije</a:t>
            </a:r>
            <a:r>
              <a:rPr lang="en-US" dirty="0" smtClean="0"/>
              <a:t>); 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otkrivanje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prijavljivanje</a:t>
            </a:r>
            <a:r>
              <a:rPr lang="en-US" dirty="0" smtClean="0"/>
              <a:t> </a:t>
            </a:r>
            <a:r>
              <a:rPr lang="en-US" dirty="0" err="1" smtClean="0"/>
              <a:t>slučajeva</a:t>
            </a:r>
            <a:r>
              <a:rPr lang="en-US" dirty="0" smtClean="0"/>
              <a:t> </a:t>
            </a:r>
            <a:r>
              <a:rPr lang="en-US" dirty="0" err="1" smtClean="0"/>
              <a:t>virusnog</a:t>
            </a:r>
            <a:r>
              <a:rPr lang="en-US" dirty="0" smtClean="0"/>
              <a:t> </a:t>
            </a:r>
            <a:r>
              <a:rPr lang="en-US" dirty="0" err="1" smtClean="0"/>
              <a:t>hepatitisa</a:t>
            </a:r>
            <a:r>
              <a:rPr lang="en-US" dirty="0" smtClean="0"/>
              <a:t> C; 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obavezno</a:t>
            </a:r>
            <a:r>
              <a:rPr lang="en-US" dirty="0" smtClean="0"/>
              <a:t> </a:t>
            </a:r>
            <a:r>
              <a:rPr lang="en-US" dirty="0" err="1" smtClean="0"/>
              <a:t>epidemiološko</a:t>
            </a:r>
            <a:r>
              <a:rPr lang="en-US" dirty="0" smtClean="0"/>
              <a:t> </a:t>
            </a:r>
            <a:r>
              <a:rPr lang="en-US" dirty="0" err="1" smtClean="0"/>
              <a:t>ispitivanje</a:t>
            </a:r>
            <a:r>
              <a:rPr lang="en-US" dirty="0" smtClean="0"/>
              <a:t> </a:t>
            </a:r>
            <a:r>
              <a:rPr lang="en-US" dirty="0" err="1" smtClean="0"/>
              <a:t>slučajeva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epidemiološko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serološko</a:t>
            </a:r>
            <a:r>
              <a:rPr lang="en-US" dirty="0" smtClean="0"/>
              <a:t> </a:t>
            </a:r>
            <a:r>
              <a:rPr lang="en-US" dirty="0" err="1" smtClean="0"/>
              <a:t>ispitivanje</a:t>
            </a:r>
            <a:r>
              <a:rPr lang="en-US" dirty="0" smtClean="0"/>
              <a:t> </a:t>
            </a:r>
            <a:r>
              <a:rPr lang="en-US" dirty="0" err="1" smtClean="0"/>
              <a:t>kontakata</a:t>
            </a:r>
            <a:r>
              <a:rPr lang="en-US" dirty="0" smtClean="0"/>
              <a:t> </a:t>
            </a:r>
            <a:r>
              <a:rPr lang="en-US" dirty="0" err="1" smtClean="0"/>
              <a:t>potvrđenih</a:t>
            </a:r>
            <a:r>
              <a:rPr lang="en-US" dirty="0" smtClean="0"/>
              <a:t> </a:t>
            </a:r>
            <a:r>
              <a:rPr lang="en-US" dirty="0" err="1" smtClean="0"/>
              <a:t>slučajeva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5. </a:t>
            </a:r>
            <a:r>
              <a:rPr lang="en-US" dirty="0" err="1" smtClean="0"/>
              <a:t>otkrivanje</a:t>
            </a:r>
            <a:r>
              <a:rPr lang="en-US" dirty="0" smtClean="0"/>
              <a:t>, </a:t>
            </a:r>
            <a:r>
              <a:rPr lang="en-US" dirty="0" err="1" smtClean="0"/>
              <a:t>prijavljivanje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istraživanje</a:t>
            </a:r>
            <a:r>
              <a:rPr lang="en-US" dirty="0" smtClean="0"/>
              <a:t> </a:t>
            </a:r>
            <a:r>
              <a:rPr lang="en-US" dirty="0" err="1" smtClean="0"/>
              <a:t>epidemijskog</a:t>
            </a:r>
            <a:r>
              <a:rPr lang="en-US" dirty="0" smtClean="0"/>
              <a:t> </a:t>
            </a:r>
            <a:r>
              <a:rPr lang="en-US" dirty="0" err="1" smtClean="0"/>
              <a:t>javljanja</a:t>
            </a:r>
            <a:r>
              <a:rPr lang="en-US" dirty="0" smtClean="0"/>
              <a:t> </a:t>
            </a:r>
            <a:r>
              <a:rPr lang="en-US" dirty="0" err="1" smtClean="0"/>
              <a:t>ovih</a:t>
            </a:r>
            <a:r>
              <a:rPr lang="en-US" dirty="0" smtClean="0"/>
              <a:t> </a:t>
            </a:r>
            <a:r>
              <a:rPr lang="en-US" dirty="0" err="1" smtClean="0"/>
              <a:t>bolesti</a:t>
            </a:r>
            <a:r>
              <a:rPr lang="en-US" dirty="0" smtClean="0"/>
              <a:t>; </a:t>
            </a:r>
          </a:p>
          <a:p>
            <a:r>
              <a:rPr lang="en-US" dirty="0" smtClean="0"/>
              <a:t>6. </a:t>
            </a:r>
            <a:r>
              <a:rPr lang="en-US" dirty="0" err="1" smtClean="0"/>
              <a:t>obezbeđivanje</a:t>
            </a:r>
            <a:r>
              <a:rPr lang="en-US" dirty="0" smtClean="0"/>
              <a:t> </a:t>
            </a:r>
            <a:r>
              <a:rPr lang="en-US" dirty="0" err="1" smtClean="0"/>
              <a:t>lekova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lečenje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praćenje</a:t>
            </a:r>
            <a:r>
              <a:rPr lang="en-US" dirty="0" smtClean="0"/>
              <a:t> </a:t>
            </a:r>
            <a:r>
              <a:rPr lang="en-US" dirty="0" err="1" smtClean="0"/>
              <a:t>uspešnosti</a:t>
            </a:r>
            <a:r>
              <a:rPr lang="en-US" dirty="0" smtClean="0"/>
              <a:t> </a:t>
            </a:r>
            <a:r>
              <a:rPr lang="en-US" dirty="0" err="1" smtClean="0"/>
              <a:t>lečenja</a:t>
            </a:r>
            <a:r>
              <a:rPr lang="en-US" dirty="0" smtClean="0"/>
              <a:t> </a:t>
            </a:r>
            <a:r>
              <a:rPr lang="en-US" dirty="0" err="1" smtClean="0"/>
              <a:t>inficiranih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obolelih</a:t>
            </a:r>
            <a:r>
              <a:rPr lang="en-US" dirty="0" smtClean="0"/>
              <a:t> </a:t>
            </a:r>
            <a:r>
              <a:rPr lang="en-US" dirty="0" err="1" smtClean="0"/>
              <a:t>osoba</a:t>
            </a:r>
            <a:r>
              <a:rPr lang="en-US" dirty="0" smtClean="0"/>
              <a:t> </a:t>
            </a:r>
            <a:r>
              <a:rPr lang="en-US" dirty="0" err="1" smtClean="0"/>
              <a:t>prema</a:t>
            </a:r>
            <a:r>
              <a:rPr lang="en-US" dirty="0" smtClean="0"/>
              <a:t> </a:t>
            </a:r>
            <a:r>
              <a:rPr lang="en-US" dirty="0" err="1" smtClean="0"/>
              <a:t>terapijskom</a:t>
            </a:r>
            <a:r>
              <a:rPr lang="en-US" dirty="0" smtClean="0"/>
              <a:t> </a:t>
            </a:r>
            <a:r>
              <a:rPr lang="en-US" dirty="0" err="1" smtClean="0"/>
              <a:t>protokolu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međunarodnim</a:t>
            </a:r>
            <a:r>
              <a:rPr lang="en-US" dirty="0" smtClean="0"/>
              <a:t> </a:t>
            </a:r>
            <a:r>
              <a:rPr lang="en-US" dirty="0" err="1" smtClean="0"/>
              <a:t>smernicama</a:t>
            </a:r>
            <a:r>
              <a:rPr lang="en-US" dirty="0" smtClean="0"/>
              <a:t> (SZO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drugi</a:t>
            </a:r>
            <a:r>
              <a:rPr lang="en-US" dirty="0" smtClean="0"/>
              <a:t>); </a:t>
            </a:r>
          </a:p>
          <a:p>
            <a:r>
              <a:rPr lang="en-US" dirty="0" smtClean="0"/>
              <a:t>7. </a:t>
            </a:r>
            <a:r>
              <a:rPr lang="en-US" dirty="0" err="1" smtClean="0"/>
              <a:t>testiranje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anti-HVC </a:t>
            </a:r>
            <a:r>
              <a:rPr lang="en-US" dirty="0" err="1" smtClean="0"/>
              <a:t>antitela</a:t>
            </a:r>
            <a:r>
              <a:rPr lang="en-US" dirty="0" smtClean="0"/>
              <a:t> </a:t>
            </a:r>
            <a:r>
              <a:rPr lang="en-US" dirty="0" err="1" smtClean="0"/>
              <a:t>trudnica</a:t>
            </a:r>
            <a:r>
              <a:rPr lang="en-US" dirty="0" smtClean="0"/>
              <a:t>, </a:t>
            </a:r>
            <a:r>
              <a:rPr lang="en-US" dirty="0" err="1" smtClean="0"/>
              <a:t>dobrovoljnih</a:t>
            </a:r>
            <a:r>
              <a:rPr lang="en-US" dirty="0" smtClean="0"/>
              <a:t> </a:t>
            </a:r>
            <a:r>
              <a:rPr lang="en-US" dirty="0" err="1" smtClean="0"/>
              <a:t>davalaca</a:t>
            </a:r>
            <a:r>
              <a:rPr lang="en-US" dirty="0" smtClean="0"/>
              <a:t> </a:t>
            </a:r>
            <a:r>
              <a:rPr lang="en-US" dirty="0" err="1" smtClean="0"/>
              <a:t>krvi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grupacija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rizika</a:t>
            </a:r>
            <a:r>
              <a:rPr lang="en-US" dirty="0" smtClean="0"/>
              <a:t> u </a:t>
            </a:r>
            <a:r>
              <a:rPr lang="en-US" dirty="0" err="1" smtClean="0"/>
              <a:t>skladu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zakonom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podzakonskim</a:t>
            </a:r>
            <a:r>
              <a:rPr lang="en-US" dirty="0" smtClean="0"/>
              <a:t> </a:t>
            </a:r>
            <a:r>
              <a:rPr lang="en-US" dirty="0" err="1" smtClean="0"/>
              <a:t>aktima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8. </a:t>
            </a:r>
            <a:r>
              <a:rPr lang="en-US" dirty="0" err="1" smtClean="0"/>
              <a:t>primena</a:t>
            </a:r>
            <a:r>
              <a:rPr lang="en-US" dirty="0" smtClean="0"/>
              <a:t> </a:t>
            </a:r>
            <a:r>
              <a:rPr lang="en-US" dirty="0" err="1" smtClean="0"/>
              <a:t>higijenskih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sanitarnih</a:t>
            </a:r>
            <a:r>
              <a:rPr lang="en-US" dirty="0" smtClean="0"/>
              <a:t> </a:t>
            </a:r>
            <a:r>
              <a:rPr lang="en-US" dirty="0" err="1" smtClean="0"/>
              <a:t>postupaka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mera</a:t>
            </a:r>
            <a:r>
              <a:rPr lang="en-US" dirty="0" smtClean="0"/>
              <a:t> u </a:t>
            </a:r>
            <a:r>
              <a:rPr lang="en-US" dirty="0" err="1" smtClean="0"/>
              <a:t>pružanju</a:t>
            </a:r>
            <a:r>
              <a:rPr lang="en-US" dirty="0" smtClean="0"/>
              <a:t> </a:t>
            </a:r>
            <a:r>
              <a:rPr lang="en-US" dirty="0" err="1" smtClean="0"/>
              <a:t>zdravstvenih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drugih</a:t>
            </a:r>
            <a:r>
              <a:rPr lang="en-US" dirty="0" smtClean="0"/>
              <a:t> </a:t>
            </a:r>
            <a:r>
              <a:rPr lang="en-US" dirty="0" err="1" smtClean="0"/>
              <a:t>usluga</a:t>
            </a:r>
            <a:r>
              <a:rPr lang="en-US" dirty="0" smtClean="0"/>
              <a:t> (</a:t>
            </a:r>
            <a:r>
              <a:rPr lang="en-US" dirty="0" err="1" smtClean="0"/>
              <a:t>npr</a:t>
            </a:r>
            <a:r>
              <a:rPr lang="en-US" dirty="0" smtClean="0"/>
              <a:t>. </a:t>
            </a:r>
            <a:r>
              <a:rPr lang="en-US" dirty="0" err="1" smtClean="0"/>
              <a:t>tetovaža</a:t>
            </a:r>
            <a:r>
              <a:rPr lang="en-US" dirty="0" smtClean="0"/>
              <a:t>, </a:t>
            </a:r>
            <a:r>
              <a:rPr lang="en-US" dirty="0" err="1" smtClean="0"/>
              <a:t>pirsing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sl.); </a:t>
            </a:r>
          </a:p>
          <a:p>
            <a:r>
              <a:rPr lang="en-US" dirty="0" smtClean="0"/>
              <a:t>9. </a:t>
            </a:r>
            <a:r>
              <a:rPr lang="en-US" dirty="0" err="1" smtClean="0"/>
              <a:t>primena</a:t>
            </a:r>
            <a:r>
              <a:rPr lang="en-US" dirty="0" smtClean="0"/>
              <a:t> </a:t>
            </a:r>
            <a:r>
              <a:rPr lang="en-US" dirty="0" err="1" smtClean="0"/>
              <a:t>standardnih</a:t>
            </a:r>
            <a:r>
              <a:rPr lang="en-US" dirty="0" smtClean="0"/>
              <a:t> </a:t>
            </a:r>
            <a:r>
              <a:rPr lang="en-US" dirty="0" err="1" smtClean="0"/>
              <a:t>mera</a:t>
            </a:r>
            <a:r>
              <a:rPr lang="en-US" dirty="0" smtClean="0"/>
              <a:t> </a:t>
            </a:r>
            <a:r>
              <a:rPr lang="en-US" dirty="0" err="1" smtClean="0"/>
              <a:t>zaštite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krvlju</a:t>
            </a:r>
            <a:r>
              <a:rPr lang="en-US" dirty="0" smtClean="0"/>
              <a:t> </a:t>
            </a:r>
            <a:r>
              <a:rPr lang="en-US" dirty="0" err="1" smtClean="0"/>
              <a:t>prenosivih</a:t>
            </a:r>
            <a:r>
              <a:rPr lang="en-US" dirty="0" smtClean="0"/>
              <a:t> </a:t>
            </a:r>
            <a:r>
              <a:rPr lang="en-US" dirty="0" err="1" smtClean="0"/>
              <a:t>infekcija</a:t>
            </a:r>
            <a:r>
              <a:rPr lang="en-US" dirty="0" smtClean="0"/>
              <a:t> u </a:t>
            </a:r>
            <a:r>
              <a:rPr lang="en-US" dirty="0" err="1" smtClean="0"/>
              <a:t>zdravstvenim</a:t>
            </a:r>
            <a:r>
              <a:rPr lang="en-US" dirty="0" smtClean="0"/>
              <a:t> </a:t>
            </a:r>
            <a:r>
              <a:rPr lang="en-US" dirty="0" err="1" smtClean="0"/>
              <a:t>ustanovama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drugim</a:t>
            </a:r>
            <a:r>
              <a:rPr lang="en-US" dirty="0" smtClean="0"/>
              <a:t> </a:t>
            </a:r>
            <a:r>
              <a:rPr lang="en-US" dirty="0" err="1" smtClean="0"/>
              <a:t>mestima</a:t>
            </a:r>
            <a:r>
              <a:rPr lang="en-US" dirty="0" smtClean="0"/>
              <a:t> </a:t>
            </a:r>
            <a:r>
              <a:rPr lang="en-US" dirty="0" err="1" smtClean="0"/>
              <a:t>gde</a:t>
            </a:r>
            <a:r>
              <a:rPr lang="en-US" dirty="0" smtClean="0"/>
              <a:t> se </a:t>
            </a:r>
            <a:r>
              <a:rPr lang="en-US" dirty="0" err="1" smtClean="0"/>
              <a:t>pružaju</a:t>
            </a:r>
            <a:r>
              <a:rPr lang="en-US" dirty="0" smtClean="0"/>
              <a:t> </a:t>
            </a:r>
            <a:r>
              <a:rPr lang="en-US" dirty="0" err="1" smtClean="0"/>
              <a:t>usluge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</a:t>
            </a:r>
            <a:r>
              <a:rPr lang="en-US" dirty="0" err="1" smtClean="0"/>
              <a:t>narušavaju</a:t>
            </a:r>
            <a:r>
              <a:rPr lang="en-US" dirty="0" smtClean="0"/>
              <a:t> </a:t>
            </a:r>
            <a:r>
              <a:rPr lang="en-US" dirty="0" err="1" smtClean="0"/>
              <a:t>integritet</a:t>
            </a:r>
            <a:r>
              <a:rPr lang="en-US" dirty="0" smtClean="0"/>
              <a:t> </a:t>
            </a:r>
            <a:r>
              <a:rPr lang="en-US" dirty="0" err="1" smtClean="0"/>
              <a:t>kože</a:t>
            </a:r>
            <a:r>
              <a:rPr lang="en-US" dirty="0" smtClean="0"/>
              <a:t> (</a:t>
            </a:r>
            <a:r>
              <a:rPr lang="en-US" dirty="0" err="1" smtClean="0"/>
              <a:t>gde</a:t>
            </a:r>
            <a:r>
              <a:rPr lang="en-US" dirty="0" smtClean="0"/>
              <a:t> </a:t>
            </a:r>
            <a:r>
              <a:rPr lang="en-US" dirty="0" err="1" smtClean="0"/>
              <a:t>postoji</a:t>
            </a:r>
            <a:r>
              <a:rPr lang="en-US" dirty="0" smtClean="0"/>
              <a:t> </a:t>
            </a:r>
            <a:r>
              <a:rPr lang="en-US" dirty="0" err="1" smtClean="0"/>
              <a:t>izloženost</a:t>
            </a:r>
            <a:r>
              <a:rPr lang="en-US" dirty="0" smtClean="0"/>
              <a:t> </a:t>
            </a:r>
            <a:r>
              <a:rPr lang="en-US" dirty="0" err="1" smtClean="0"/>
              <a:t>potencijalno</a:t>
            </a:r>
            <a:r>
              <a:rPr lang="en-US" dirty="0" smtClean="0"/>
              <a:t> </a:t>
            </a:r>
            <a:r>
              <a:rPr lang="en-US" dirty="0" err="1" smtClean="0"/>
              <a:t>infektivnoj</a:t>
            </a:r>
            <a:r>
              <a:rPr lang="en-US" dirty="0" smtClean="0"/>
              <a:t> </a:t>
            </a:r>
            <a:r>
              <a:rPr lang="en-US" dirty="0" err="1" smtClean="0"/>
              <a:t>krvi</a:t>
            </a:r>
            <a:r>
              <a:rPr lang="en-US" dirty="0" smtClean="0"/>
              <a:t>); </a:t>
            </a:r>
          </a:p>
          <a:p>
            <a:r>
              <a:rPr lang="en-US" dirty="0" smtClean="0"/>
              <a:t>10. </a:t>
            </a:r>
            <a:r>
              <a:rPr lang="en-US" dirty="0" err="1" smtClean="0"/>
              <a:t>edukativni</a:t>
            </a:r>
            <a:r>
              <a:rPr lang="en-US" dirty="0" smtClean="0"/>
              <a:t> </a:t>
            </a:r>
            <a:r>
              <a:rPr lang="en-US" dirty="0" err="1" smtClean="0"/>
              <a:t>programi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zdravstvene</a:t>
            </a:r>
            <a:r>
              <a:rPr lang="en-US" dirty="0" smtClean="0"/>
              <a:t> </a:t>
            </a:r>
            <a:r>
              <a:rPr lang="en-US" dirty="0" err="1" smtClean="0"/>
              <a:t>radnike</a:t>
            </a:r>
            <a:r>
              <a:rPr lang="en-US" dirty="0" smtClean="0"/>
              <a:t>, </a:t>
            </a:r>
            <a:r>
              <a:rPr lang="en-US" dirty="0" err="1" smtClean="0"/>
              <a:t>čitavo</a:t>
            </a:r>
            <a:r>
              <a:rPr lang="en-US" dirty="0" smtClean="0"/>
              <a:t> </a:t>
            </a:r>
            <a:r>
              <a:rPr lang="en-US" dirty="0" err="1" smtClean="0"/>
              <a:t>stanovništvo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ciljano</a:t>
            </a:r>
            <a:r>
              <a:rPr lang="en-US" dirty="0" smtClean="0"/>
              <a:t> u </a:t>
            </a:r>
            <a:r>
              <a:rPr lang="en-US" dirty="0" err="1" smtClean="0"/>
              <a:t>grupacijama</a:t>
            </a:r>
            <a:r>
              <a:rPr lang="en-US" dirty="0" smtClean="0"/>
              <a:t> </a:t>
            </a:r>
            <a:r>
              <a:rPr lang="en-US" dirty="0" err="1" smtClean="0"/>
              <a:t>stanovništva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većim</a:t>
            </a:r>
            <a:r>
              <a:rPr lang="en-US" dirty="0" smtClean="0"/>
              <a:t> </a:t>
            </a:r>
            <a:r>
              <a:rPr lang="en-US" dirty="0" err="1" smtClean="0"/>
              <a:t>rizikom</a:t>
            </a:r>
            <a:r>
              <a:rPr lang="en-US" dirty="0" smtClean="0"/>
              <a:t>; </a:t>
            </a:r>
          </a:p>
          <a:p>
            <a:r>
              <a:rPr lang="en-US" dirty="0" smtClean="0"/>
              <a:t>11. </a:t>
            </a:r>
            <a:r>
              <a:rPr lang="en-US" dirty="0" err="1" smtClean="0"/>
              <a:t>kontinuirano</a:t>
            </a:r>
            <a:r>
              <a:rPr lang="en-US" dirty="0" smtClean="0"/>
              <a:t> </a:t>
            </a:r>
            <a:r>
              <a:rPr lang="en-US" dirty="0" err="1" smtClean="0"/>
              <a:t>izveštavanje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svim</a:t>
            </a:r>
            <a:r>
              <a:rPr lang="en-US" dirty="0" smtClean="0"/>
              <a:t> </a:t>
            </a:r>
            <a:r>
              <a:rPr lang="en-US" dirty="0" err="1" smtClean="0"/>
              <a:t>nivoima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SPECIFIČNI CILJEVI I MERE PROGRAMA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b="1" dirty="0" smtClean="0"/>
              <a:t>. </a:t>
            </a:r>
            <a:r>
              <a:rPr lang="en-US" b="1" dirty="0" err="1" smtClean="0"/>
              <a:t>Zarazne</a:t>
            </a:r>
            <a:r>
              <a:rPr lang="en-US" b="1" dirty="0" smtClean="0"/>
              <a:t> </a:t>
            </a:r>
            <a:r>
              <a:rPr lang="en-US" b="1" dirty="0" err="1" smtClean="0"/>
              <a:t>bolesti</a:t>
            </a:r>
            <a:r>
              <a:rPr lang="en-US" b="1" dirty="0" smtClean="0"/>
              <a:t> </a:t>
            </a:r>
            <a:r>
              <a:rPr lang="en-US" b="1" dirty="0" err="1" smtClean="0"/>
              <a:t>koje</a:t>
            </a:r>
            <a:r>
              <a:rPr lang="en-US" b="1" dirty="0" smtClean="0"/>
              <a:t> se </a:t>
            </a:r>
            <a:r>
              <a:rPr lang="en-US" b="1" dirty="0" err="1" smtClean="0"/>
              <a:t>prenose</a:t>
            </a:r>
            <a:r>
              <a:rPr lang="en-US" b="1" dirty="0" smtClean="0"/>
              <a:t> </a:t>
            </a:r>
            <a:r>
              <a:rPr lang="en-US" b="1" dirty="0" err="1" smtClean="0"/>
              <a:t>polnim</a:t>
            </a:r>
            <a:r>
              <a:rPr lang="en-US" b="1" dirty="0" smtClean="0"/>
              <a:t> </a:t>
            </a:r>
            <a:r>
              <a:rPr lang="en-US" b="1" dirty="0" err="1" smtClean="0"/>
              <a:t>putem</a:t>
            </a:r>
            <a:r>
              <a:rPr lang="en-US" b="1" dirty="0" smtClean="0"/>
              <a:t> </a:t>
            </a:r>
            <a:endParaRPr lang="en-US" dirty="0" smtClean="0"/>
          </a:p>
          <a:p>
            <a:r>
              <a:rPr lang="en-US" dirty="0" err="1" smtClean="0"/>
              <a:t>Ciljevi</a:t>
            </a:r>
            <a:r>
              <a:rPr lang="en-US" dirty="0" smtClean="0"/>
              <a:t>: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snižavanje</a:t>
            </a:r>
            <a:r>
              <a:rPr lang="en-US" dirty="0" smtClean="0"/>
              <a:t> </a:t>
            </a:r>
            <a:r>
              <a:rPr lang="en-US" dirty="0" err="1" smtClean="0"/>
              <a:t>stopa</a:t>
            </a:r>
            <a:r>
              <a:rPr lang="en-US" dirty="0" smtClean="0"/>
              <a:t> </a:t>
            </a:r>
            <a:r>
              <a:rPr lang="en-US" dirty="0" err="1" smtClean="0"/>
              <a:t>incidencije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mortaliteta</a:t>
            </a:r>
            <a:r>
              <a:rPr lang="en-US" dirty="0" smtClean="0"/>
              <a:t> </a:t>
            </a:r>
            <a:r>
              <a:rPr lang="en-US" dirty="0" err="1" smtClean="0"/>
              <a:t>Morbus</a:t>
            </a:r>
            <a:r>
              <a:rPr lang="en-US" dirty="0" smtClean="0"/>
              <a:t> HIV-a;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snižavanje</a:t>
            </a:r>
            <a:r>
              <a:rPr lang="en-US" dirty="0" smtClean="0"/>
              <a:t> </a:t>
            </a:r>
            <a:r>
              <a:rPr lang="en-US" dirty="0" err="1" smtClean="0"/>
              <a:t>stopa</a:t>
            </a:r>
            <a:r>
              <a:rPr lang="en-US" dirty="0" smtClean="0"/>
              <a:t> </a:t>
            </a:r>
            <a:r>
              <a:rPr lang="en-US" dirty="0" err="1" smtClean="0"/>
              <a:t>incidencije</a:t>
            </a:r>
            <a:r>
              <a:rPr lang="en-US" dirty="0" smtClean="0"/>
              <a:t> </a:t>
            </a:r>
            <a:r>
              <a:rPr lang="en-US" dirty="0" err="1" smtClean="0"/>
              <a:t>gonoreje</a:t>
            </a:r>
            <a:r>
              <a:rPr lang="en-US" dirty="0" smtClean="0"/>
              <a:t>, </a:t>
            </a:r>
            <a:r>
              <a:rPr lang="en-US" dirty="0" err="1" smtClean="0"/>
              <a:t>sifilisa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polne</a:t>
            </a:r>
            <a:r>
              <a:rPr lang="en-US" dirty="0" smtClean="0"/>
              <a:t> </a:t>
            </a:r>
            <a:r>
              <a:rPr lang="en-US" dirty="0" err="1" smtClean="0"/>
              <a:t>hlamidijaze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Mere: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epidemiološki</a:t>
            </a:r>
            <a:r>
              <a:rPr lang="en-US" dirty="0" smtClean="0"/>
              <a:t> </a:t>
            </a:r>
            <a:r>
              <a:rPr lang="en-US" dirty="0" err="1" smtClean="0"/>
              <a:t>nadzor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osobama</a:t>
            </a:r>
            <a:r>
              <a:rPr lang="en-US" dirty="0" smtClean="0"/>
              <a:t> </a:t>
            </a:r>
            <a:r>
              <a:rPr lang="en-US" dirty="0" err="1" smtClean="0"/>
              <a:t>inficiranim</a:t>
            </a:r>
            <a:r>
              <a:rPr lang="en-US" dirty="0" smtClean="0"/>
              <a:t> HIV-</a:t>
            </a:r>
            <a:r>
              <a:rPr lang="en-US" dirty="0" err="1" smtClean="0"/>
              <a:t>om</a:t>
            </a:r>
            <a:r>
              <a:rPr lang="en-US" dirty="0" smtClean="0"/>
              <a:t>, </a:t>
            </a:r>
            <a:r>
              <a:rPr lang="en-US" dirty="0" err="1" smtClean="0"/>
              <a:t>obolelima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umrlima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Morbus</a:t>
            </a:r>
            <a:r>
              <a:rPr lang="en-US" dirty="0" smtClean="0"/>
              <a:t> HIV-a (AIDS, </a:t>
            </a:r>
            <a:r>
              <a:rPr lang="en-US" dirty="0" err="1" smtClean="0"/>
              <a:t>sida</a:t>
            </a:r>
            <a:r>
              <a:rPr lang="en-US" dirty="0" smtClean="0"/>
              <a:t>), </a:t>
            </a:r>
            <a:r>
              <a:rPr lang="en-US" dirty="0" err="1" smtClean="0"/>
              <a:t>gonoreje</a:t>
            </a:r>
            <a:r>
              <a:rPr lang="en-US" dirty="0" smtClean="0"/>
              <a:t>, </a:t>
            </a:r>
            <a:r>
              <a:rPr lang="en-US" dirty="0" err="1" smtClean="0"/>
              <a:t>sifilisa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polne</a:t>
            </a:r>
            <a:r>
              <a:rPr lang="en-US" dirty="0" smtClean="0"/>
              <a:t> </a:t>
            </a:r>
            <a:r>
              <a:rPr lang="en-US" dirty="0" err="1" smtClean="0"/>
              <a:t>hlamidijaze</a:t>
            </a:r>
            <a:r>
              <a:rPr lang="en-US" dirty="0" smtClean="0"/>
              <a:t> u </a:t>
            </a:r>
            <a:r>
              <a:rPr lang="en-US" dirty="0" err="1" smtClean="0"/>
              <a:t>skladu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definicijom</a:t>
            </a:r>
            <a:r>
              <a:rPr lang="en-US" dirty="0" smtClean="0"/>
              <a:t> </a:t>
            </a:r>
            <a:r>
              <a:rPr lang="en-US" dirty="0" err="1" smtClean="0"/>
              <a:t>slučaja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sprovođenje</a:t>
            </a:r>
            <a:r>
              <a:rPr lang="en-US" dirty="0" smtClean="0"/>
              <a:t> </a:t>
            </a:r>
            <a:r>
              <a:rPr lang="en-US" dirty="0" err="1" smtClean="0"/>
              <a:t>periodičnih</a:t>
            </a:r>
            <a:r>
              <a:rPr lang="en-US" dirty="0" smtClean="0"/>
              <a:t> bio-</a:t>
            </a:r>
            <a:r>
              <a:rPr lang="en-US" dirty="0" err="1" smtClean="0"/>
              <a:t>bihevioralnih</a:t>
            </a:r>
            <a:r>
              <a:rPr lang="en-US" dirty="0" smtClean="0"/>
              <a:t> </a:t>
            </a:r>
            <a:r>
              <a:rPr lang="en-US" dirty="0" err="1" smtClean="0"/>
              <a:t>istraživanja</a:t>
            </a:r>
            <a:r>
              <a:rPr lang="en-US" dirty="0" smtClean="0"/>
              <a:t> </a:t>
            </a:r>
            <a:r>
              <a:rPr lang="en-US" dirty="0" err="1" smtClean="0"/>
              <a:t>među</a:t>
            </a:r>
            <a:r>
              <a:rPr lang="en-US" dirty="0" smtClean="0"/>
              <a:t> </a:t>
            </a:r>
            <a:r>
              <a:rPr lang="en-US" dirty="0" err="1" smtClean="0"/>
              <a:t>definisanim</a:t>
            </a:r>
            <a:r>
              <a:rPr lang="en-US" dirty="0" smtClean="0"/>
              <a:t> </a:t>
            </a:r>
            <a:r>
              <a:rPr lang="en-US" dirty="0" err="1" smtClean="0"/>
              <a:t>populacijama</a:t>
            </a:r>
            <a:r>
              <a:rPr lang="en-US" dirty="0" smtClean="0"/>
              <a:t> pod </a:t>
            </a:r>
            <a:r>
              <a:rPr lang="en-US" dirty="0" err="1" smtClean="0"/>
              <a:t>povećanim</a:t>
            </a:r>
            <a:r>
              <a:rPr lang="en-US" dirty="0" smtClean="0"/>
              <a:t> </a:t>
            </a:r>
            <a:r>
              <a:rPr lang="en-US" dirty="0" err="1" smtClean="0"/>
              <a:t>rizikom</a:t>
            </a:r>
            <a:r>
              <a:rPr lang="en-US" dirty="0" smtClean="0"/>
              <a:t>, </a:t>
            </a:r>
            <a:r>
              <a:rPr lang="en-US" dirty="0" err="1" smtClean="0"/>
              <a:t>najmanje</a:t>
            </a:r>
            <a:r>
              <a:rPr lang="en-US" dirty="0" smtClean="0"/>
              <a:t> u </a:t>
            </a:r>
            <a:r>
              <a:rPr lang="en-US" dirty="0" err="1" smtClean="0"/>
              <a:t>Beogradu</a:t>
            </a:r>
            <a:r>
              <a:rPr lang="en-US" dirty="0" smtClean="0"/>
              <a:t>, a u </a:t>
            </a:r>
            <a:r>
              <a:rPr lang="en-US" dirty="0" err="1" smtClean="0"/>
              <a:t>cilju</a:t>
            </a:r>
            <a:r>
              <a:rPr lang="en-US" dirty="0" smtClean="0"/>
              <a:t> </a:t>
            </a:r>
            <a:r>
              <a:rPr lang="en-US" dirty="0" err="1" smtClean="0"/>
              <a:t>praćenja</a:t>
            </a:r>
            <a:r>
              <a:rPr lang="en-US" dirty="0" smtClean="0"/>
              <a:t> </a:t>
            </a:r>
            <a:r>
              <a:rPr lang="en-US" dirty="0" err="1" smtClean="0"/>
              <a:t>trenda</a:t>
            </a:r>
            <a:r>
              <a:rPr lang="en-US" dirty="0" smtClean="0"/>
              <a:t> </a:t>
            </a:r>
            <a:r>
              <a:rPr lang="en-US" dirty="0" err="1" smtClean="0"/>
              <a:t>procenjene</a:t>
            </a:r>
            <a:r>
              <a:rPr lang="en-US" dirty="0" smtClean="0"/>
              <a:t> </a:t>
            </a:r>
            <a:r>
              <a:rPr lang="en-US" dirty="0" err="1" smtClean="0"/>
              <a:t>seroprevalencije</a:t>
            </a:r>
            <a:r>
              <a:rPr lang="en-US" dirty="0" smtClean="0"/>
              <a:t> HIV </a:t>
            </a:r>
            <a:r>
              <a:rPr lang="en-US" dirty="0" err="1" smtClean="0"/>
              <a:t>infekcije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drugih</a:t>
            </a:r>
            <a:r>
              <a:rPr lang="en-US" dirty="0" smtClean="0"/>
              <a:t> </a:t>
            </a:r>
            <a:r>
              <a:rPr lang="en-US" dirty="0" err="1" smtClean="0"/>
              <a:t>infekcija</a:t>
            </a:r>
            <a:r>
              <a:rPr lang="en-US" dirty="0" smtClean="0"/>
              <a:t>, </a:t>
            </a:r>
            <a:r>
              <a:rPr lang="en-US" dirty="0" err="1" smtClean="0"/>
              <a:t>zastupljenosti</a:t>
            </a:r>
            <a:r>
              <a:rPr lang="en-US" dirty="0" smtClean="0"/>
              <a:t> </a:t>
            </a:r>
            <a:r>
              <a:rPr lang="en-US" dirty="0" err="1" smtClean="0"/>
              <a:t>rizičnog</a:t>
            </a:r>
            <a:r>
              <a:rPr lang="en-US" dirty="0" smtClean="0"/>
              <a:t> </a:t>
            </a:r>
            <a:r>
              <a:rPr lang="en-US" dirty="0" err="1" smtClean="0"/>
              <a:t>ponašanja</a:t>
            </a:r>
            <a:r>
              <a:rPr lang="en-US" dirty="0" smtClean="0"/>
              <a:t>, </a:t>
            </a:r>
            <a:r>
              <a:rPr lang="en-US" dirty="0" err="1" smtClean="0"/>
              <a:t>prakse</a:t>
            </a:r>
            <a:r>
              <a:rPr lang="en-US" dirty="0" smtClean="0"/>
              <a:t> </a:t>
            </a:r>
            <a:r>
              <a:rPr lang="en-US" dirty="0" err="1" smtClean="0"/>
              <a:t>testiranja</a:t>
            </a:r>
            <a:r>
              <a:rPr lang="en-US" dirty="0" smtClean="0"/>
              <a:t>, </a:t>
            </a:r>
            <a:r>
              <a:rPr lang="en-US" dirty="0" err="1" smtClean="0"/>
              <a:t>korišćenja</a:t>
            </a:r>
            <a:r>
              <a:rPr lang="en-US" dirty="0" smtClean="0"/>
              <a:t> </a:t>
            </a:r>
            <a:r>
              <a:rPr lang="en-US" dirty="0" err="1" smtClean="0"/>
              <a:t>preventivnih</a:t>
            </a:r>
            <a:r>
              <a:rPr lang="en-US" dirty="0" smtClean="0"/>
              <a:t> </a:t>
            </a:r>
            <a:r>
              <a:rPr lang="en-US" dirty="0" err="1" smtClean="0"/>
              <a:t>programa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drugih</a:t>
            </a:r>
            <a:r>
              <a:rPr lang="en-US" dirty="0" smtClean="0"/>
              <a:t> </a:t>
            </a:r>
            <a:r>
              <a:rPr lang="en-US" dirty="0" err="1" smtClean="0"/>
              <a:t>usluga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sl.; 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epidemiološko</a:t>
            </a:r>
            <a:r>
              <a:rPr lang="en-US" dirty="0" smtClean="0"/>
              <a:t> </a:t>
            </a:r>
            <a:r>
              <a:rPr lang="en-US" dirty="0" err="1" smtClean="0"/>
              <a:t>ispitivanje</a:t>
            </a:r>
            <a:r>
              <a:rPr lang="en-US" dirty="0" smtClean="0"/>
              <a:t> </a:t>
            </a:r>
            <a:r>
              <a:rPr lang="en-US" dirty="0" err="1" smtClean="0"/>
              <a:t>svakog</a:t>
            </a:r>
            <a:r>
              <a:rPr lang="en-US" dirty="0" smtClean="0"/>
              <a:t> </a:t>
            </a:r>
            <a:r>
              <a:rPr lang="en-US" dirty="0" err="1" smtClean="0"/>
              <a:t>prijavljenog</a:t>
            </a:r>
            <a:r>
              <a:rPr lang="en-US" dirty="0" smtClean="0"/>
              <a:t> </a:t>
            </a:r>
            <a:r>
              <a:rPr lang="en-US" dirty="0" err="1" smtClean="0"/>
              <a:t>slučaja</a:t>
            </a:r>
            <a:r>
              <a:rPr lang="en-US" dirty="0" smtClean="0"/>
              <a:t> </a:t>
            </a:r>
            <a:r>
              <a:rPr lang="en-US" dirty="0" err="1" smtClean="0"/>
              <a:t>nosilaštva</a:t>
            </a:r>
            <a:r>
              <a:rPr lang="en-US" dirty="0" smtClean="0"/>
              <a:t> anti-HIV </a:t>
            </a:r>
            <a:r>
              <a:rPr lang="en-US" dirty="0" err="1" smtClean="0"/>
              <a:t>antitela</a:t>
            </a:r>
            <a:r>
              <a:rPr lang="en-US" dirty="0" smtClean="0"/>
              <a:t>, </a:t>
            </a:r>
            <a:r>
              <a:rPr lang="en-US" dirty="0" err="1" smtClean="0"/>
              <a:t>Morbus</a:t>
            </a:r>
            <a:r>
              <a:rPr lang="en-US" dirty="0" smtClean="0"/>
              <a:t> HIV-a (AIDS, </a:t>
            </a:r>
            <a:r>
              <a:rPr lang="en-US" dirty="0" err="1" smtClean="0"/>
              <a:t>sida</a:t>
            </a:r>
            <a:r>
              <a:rPr lang="en-US" dirty="0" smtClean="0"/>
              <a:t>), </a:t>
            </a:r>
            <a:r>
              <a:rPr lang="en-US" dirty="0" err="1" smtClean="0"/>
              <a:t>gonoreje</a:t>
            </a:r>
            <a:r>
              <a:rPr lang="en-US" dirty="0" smtClean="0"/>
              <a:t>, </a:t>
            </a:r>
            <a:r>
              <a:rPr lang="en-US" dirty="0" err="1" smtClean="0"/>
              <a:t>sifilisa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polne</a:t>
            </a:r>
            <a:r>
              <a:rPr lang="en-US" dirty="0" smtClean="0"/>
              <a:t> </a:t>
            </a:r>
            <a:r>
              <a:rPr lang="en-US" dirty="0" err="1" smtClean="0"/>
              <a:t>hlamidijaze</a:t>
            </a:r>
            <a:r>
              <a:rPr lang="en-US" dirty="0" smtClean="0"/>
              <a:t>,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klasifikacija</a:t>
            </a:r>
            <a:r>
              <a:rPr lang="en-US" dirty="0" smtClean="0"/>
              <a:t> </a:t>
            </a:r>
            <a:r>
              <a:rPr lang="en-US" dirty="0" err="1" smtClean="0"/>
              <a:t>slučaja</a:t>
            </a:r>
            <a:r>
              <a:rPr lang="en-US" dirty="0" smtClean="0"/>
              <a:t>, </a:t>
            </a:r>
            <a:r>
              <a:rPr lang="en-US" dirty="0" err="1" smtClean="0"/>
              <a:t>periodična</a:t>
            </a:r>
            <a:r>
              <a:rPr lang="en-US" dirty="0" smtClean="0"/>
              <a:t> </a:t>
            </a:r>
            <a:r>
              <a:rPr lang="en-US" dirty="0" err="1" smtClean="0"/>
              <a:t>analiza</a:t>
            </a:r>
            <a:r>
              <a:rPr lang="en-US" dirty="0" smtClean="0"/>
              <a:t> </a:t>
            </a:r>
            <a:r>
              <a:rPr lang="en-US" dirty="0" err="1" smtClean="0"/>
              <a:t>podataka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izveštavanje</a:t>
            </a:r>
            <a:r>
              <a:rPr lang="en-US" dirty="0" smtClean="0"/>
              <a:t> </a:t>
            </a:r>
            <a:r>
              <a:rPr lang="en-US" dirty="0" err="1" smtClean="0"/>
              <a:t>prema</a:t>
            </a:r>
            <a:r>
              <a:rPr lang="en-US" dirty="0" smtClean="0"/>
              <a:t> </a:t>
            </a:r>
            <a:r>
              <a:rPr lang="en-US" dirty="0" err="1" smtClean="0"/>
              <a:t>kriterijumima</a:t>
            </a:r>
            <a:r>
              <a:rPr lang="en-US" dirty="0" smtClean="0"/>
              <a:t> SZO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Evropskog</a:t>
            </a:r>
            <a:r>
              <a:rPr lang="en-US" dirty="0" smtClean="0"/>
              <a:t> </a:t>
            </a:r>
            <a:r>
              <a:rPr lang="en-US" dirty="0" err="1" smtClean="0"/>
              <a:t>centara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kontrolu</a:t>
            </a:r>
            <a:r>
              <a:rPr lang="en-US" dirty="0" smtClean="0"/>
              <a:t> </a:t>
            </a:r>
            <a:r>
              <a:rPr lang="en-US" dirty="0" err="1" smtClean="0"/>
              <a:t>bolesti</a:t>
            </a:r>
            <a:r>
              <a:rPr lang="en-US" dirty="0" smtClean="0"/>
              <a:t>; 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obavezno</a:t>
            </a:r>
            <a:r>
              <a:rPr lang="en-US" dirty="0" smtClean="0"/>
              <a:t> </a:t>
            </a:r>
            <a:r>
              <a:rPr lang="en-US" dirty="0" err="1" smtClean="0"/>
              <a:t>epidemiološko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laboratorijsko</a:t>
            </a:r>
            <a:r>
              <a:rPr lang="en-US" dirty="0" smtClean="0"/>
              <a:t> </a:t>
            </a:r>
            <a:r>
              <a:rPr lang="en-US" dirty="0" err="1" smtClean="0"/>
              <a:t>ispitivanje</a:t>
            </a:r>
            <a:r>
              <a:rPr lang="en-US" dirty="0" smtClean="0"/>
              <a:t> </a:t>
            </a:r>
            <a:r>
              <a:rPr lang="en-US" dirty="0" err="1" smtClean="0"/>
              <a:t>kontakata</a:t>
            </a:r>
            <a:r>
              <a:rPr lang="en-US" dirty="0" smtClean="0"/>
              <a:t> </a:t>
            </a:r>
            <a:r>
              <a:rPr lang="en-US" dirty="0" err="1" smtClean="0"/>
              <a:t>potvrđenih</a:t>
            </a:r>
            <a:r>
              <a:rPr lang="en-US" dirty="0" smtClean="0"/>
              <a:t> </a:t>
            </a:r>
            <a:r>
              <a:rPr lang="en-US" dirty="0" err="1" smtClean="0"/>
              <a:t>slučajeva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5. </a:t>
            </a:r>
            <a:r>
              <a:rPr lang="en-US" dirty="0" err="1" smtClean="0"/>
              <a:t>formiranje</a:t>
            </a:r>
            <a:r>
              <a:rPr lang="en-US" dirty="0" smtClean="0"/>
              <a:t> </a:t>
            </a:r>
            <a:r>
              <a:rPr lang="en-US" dirty="0" err="1" smtClean="0"/>
              <a:t>nacionalne</a:t>
            </a:r>
            <a:r>
              <a:rPr lang="en-US" dirty="0" smtClean="0"/>
              <a:t> </a:t>
            </a:r>
            <a:r>
              <a:rPr lang="en-US" dirty="0" err="1" smtClean="0"/>
              <a:t>referentne</a:t>
            </a:r>
            <a:r>
              <a:rPr lang="en-US" dirty="0" smtClean="0"/>
              <a:t> </a:t>
            </a:r>
            <a:r>
              <a:rPr lang="en-US" dirty="0" err="1" smtClean="0"/>
              <a:t>laboratorije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dijagnostiku</a:t>
            </a:r>
            <a:r>
              <a:rPr lang="en-US" dirty="0" smtClean="0"/>
              <a:t> </a:t>
            </a:r>
            <a:r>
              <a:rPr lang="en-US" dirty="0" err="1" smtClean="0"/>
              <a:t>gonoreje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polne</a:t>
            </a:r>
            <a:r>
              <a:rPr lang="en-US" dirty="0" smtClean="0"/>
              <a:t> </a:t>
            </a:r>
            <a:r>
              <a:rPr lang="en-US" dirty="0" err="1" smtClean="0"/>
              <a:t>hlamidijaze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6. </a:t>
            </a:r>
            <a:r>
              <a:rPr lang="en-US" dirty="0" err="1" smtClean="0"/>
              <a:t>otkrivanje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istraživanje</a:t>
            </a:r>
            <a:r>
              <a:rPr lang="en-US" dirty="0" smtClean="0"/>
              <a:t> </a:t>
            </a:r>
            <a:r>
              <a:rPr lang="en-US" dirty="0" err="1" smtClean="0"/>
              <a:t>epidemijskog</a:t>
            </a:r>
            <a:r>
              <a:rPr lang="en-US" dirty="0" smtClean="0"/>
              <a:t> </a:t>
            </a:r>
            <a:r>
              <a:rPr lang="en-US" dirty="0" err="1" smtClean="0"/>
              <a:t>javljanja</a:t>
            </a:r>
            <a:r>
              <a:rPr lang="en-US" dirty="0" smtClean="0"/>
              <a:t> </a:t>
            </a:r>
            <a:r>
              <a:rPr lang="en-US" dirty="0" err="1" smtClean="0"/>
              <a:t>ovih</a:t>
            </a:r>
            <a:r>
              <a:rPr lang="en-US" dirty="0" smtClean="0"/>
              <a:t> </a:t>
            </a:r>
            <a:r>
              <a:rPr lang="en-US" dirty="0" err="1" smtClean="0"/>
              <a:t>bolesti</a:t>
            </a:r>
            <a:r>
              <a:rPr lang="en-US" dirty="0" smtClean="0"/>
              <a:t>; </a:t>
            </a:r>
          </a:p>
          <a:p>
            <a:r>
              <a:rPr lang="en-US" dirty="0" smtClean="0"/>
              <a:t>7. </a:t>
            </a:r>
            <a:r>
              <a:rPr lang="en-US" dirty="0" err="1" smtClean="0"/>
              <a:t>obavezno</a:t>
            </a:r>
            <a:r>
              <a:rPr lang="en-US" dirty="0" smtClean="0"/>
              <a:t> </a:t>
            </a:r>
            <a:r>
              <a:rPr lang="en-US" dirty="0" err="1" smtClean="0"/>
              <a:t>testiranje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prisustvo</a:t>
            </a:r>
            <a:r>
              <a:rPr lang="en-US" dirty="0" smtClean="0"/>
              <a:t> anti-HIV </a:t>
            </a:r>
            <a:r>
              <a:rPr lang="en-US" dirty="0" err="1" smtClean="0"/>
              <a:t>antitela</a:t>
            </a:r>
            <a:r>
              <a:rPr lang="en-US" dirty="0" smtClean="0"/>
              <a:t> </a:t>
            </a:r>
            <a:r>
              <a:rPr lang="en-US" dirty="0" err="1" smtClean="0"/>
              <a:t>dobrovoljnih</a:t>
            </a:r>
            <a:r>
              <a:rPr lang="en-US" dirty="0" smtClean="0"/>
              <a:t> </a:t>
            </a:r>
            <a:r>
              <a:rPr lang="en-US" dirty="0" err="1" smtClean="0"/>
              <a:t>davalaca</a:t>
            </a:r>
            <a:r>
              <a:rPr lang="en-US" dirty="0" smtClean="0"/>
              <a:t> </a:t>
            </a:r>
            <a:r>
              <a:rPr lang="en-US" dirty="0" err="1" smtClean="0"/>
              <a:t>krvi</a:t>
            </a:r>
            <a:r>
              <a:rPr lang="en-US" dirty="0" smtClean="0"/>
              <a:t>, </a:t>
            </a:r>
            <a:r>
              <a:rPr lang="en-US" dirty="0" err="1" smtClean="0"/>
              <a:t>tkiva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organa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drugih</a:t>
            </a:r>
            <a:r>
              <a:rPr lang="en-US" dirty="0" smtClean="0"/>
              <a:t> </a:t>
            </a:r>
            <a:r>
              <a:rPr lang="en-US" dirty="0" err="1" smtClean="0"/>
              <a:t>kategorija</a:t>
            </a:r>
            <a:r>
              <a:rPr lang="en-US" dirty="0" smtClean="0"/>
              <a:t> </a:t>
            </a:r>
            <a:r>
              <a:rPr lang="en-US" dirty="0" err="1" smtClean="0"/>
              <a:t>stanovništva</a:t>
            </a:r>
            <a:r>
              <a:rPr lang="en-US" dirty="0" smtClean="0"/>
              <a:t> u </a:t>
            </a:r>
            <a:r>
              <a:rPr lang="en-US" dirty="0" err="1" smtClean="0"/>
              <a:t>skladu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zakonom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podzakonskim</a:t>
            </a:r>
            <a:r>
              <a:rPr lang="en-US" dirty="0" smtClean="0"/>
              <a:t> </a:t>
            </a:r>
            <a:r>
              <a:rPr lang="en-US" dirty="0" err="1" smtClean="0"/>
              <a:t>aktima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8. </a:t>
            </a:r>
            <a:r>
              <a:rPr lang="en-US" dirty="0" err="1" smtClean="0"/>
              <a:t>dobrovoljno</a:t>
            </a:r>
            <a:r>
              <a:rPr lang="en-US" dirty="0" smtClean="0"/>
              <a:t> </a:t>
            </a:r>
            <a:r>
              <a:rPr lang="en-US" dirty="0" err="1" smtClean="0"/>
              <a:t>savetovanje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testiranje</a:t>
            </a:r>
            <a:r>
              <a:rPr lang="en-US" dirty="0" smtClean="0"/>
              <a:t> </a:t>
            </a:r>
            <a:r>
              <a:rPr lang="en-US" dirty="0" err="1" smtClean="0"/>
              <a:t>krvi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anti-HIV </a:t>
            </a:r>
            <a:r>
              <a:rPr lang="en-US" dirty="0" err="1" smtClean="0"/>
              <a:t>antitela</a:t>
            </a:r>
            <a:r>
              <a:rPr lang="en-US" dirty="0" smtClean="0"/>
              <a:t> </a:t>
            </a:r>
            <a:r>
              <a:rPr lang="en-US" dirty="0" err="1" smtClean="0"/>
              <a:t>kod</a:t>
            </a:r>
            <a:r>
              <a:rPr lang="en-US" dirty="0" smtClean="0"/>
              <a:t> </a:t>
            </a:r>
            <a:r>
              <a:rPr lang="en-US" dirty="0" err="1" smtClean="0"/>
              <a:t>grupa</a:t>
            </a:r>
            <a:r>
              <a:rPr lang="en-US" dirty="0" smtClean="0"/>
              <a:t> </a:t>
            </a:r>
            <a:r>
              <a:rPr lang="en-US" dirty="0" err="1" smtClean="0"/>
              <a:t>stanovništva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rizičnim</a:t>
            </a:r>
            <a:r>
              <a:rPr lang="en-US" dirty="0" smtClean="0"/>
              <a:t> </a:t>
            </a:r>
            <a:r>
              <a:rPr lang="en-US" dirty="0" err="1" smtClean="0"/>
              <a:t>ponašanjem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pod </a:t>
            </a:r>
            <a:r>
              <a:rPr lang="en-US" dirty="0" err="1" smtClean="0"/>
              <a:t>rizikom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infekcije</a:t>
            </a:r>
            <a:r>
              <a:rPr lang="en-US" dirty="0" smtClean="0"/>
              <a:t> u </a:t>
            </a:r>
            <a:r>
              <a:rPr lang="en-US" dirty="0" err="1" smtClean="0"/>
              <a:t>skladu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zakonom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podzakonskim</a:t>
            </a:r>
            <a:r>
              <a:rPr lang="en-US" dirty="0" smtClean="0"/>
              <a:t> </a:t>
            </a:r>
            <a:r>
              <a:rPr lang="en-US" dirty="0" err="1" smtClean="0"/>
              <a:t>aktima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9. </a:t>
            </a:r>
            <a:r>
              <a:rPr lang="en-US" dirty="0" err="1" smtClean="0"/>
              <a:t>promocija</a:t>
            </a:r>
            <a:r>
              <a:rPr lang="en-US" dirty="0" smtClean="0"/>
              <a:t> </a:t>
            </a:r>
            <a:r>
              <a:rPr lang="en-US" dirty="0" err="1" smtClean="0"/>
              <a:t>značaja</a:t>
            </a:r>
            <a:r>
              <a:rPr lang="en-US" dirty="0" smtClean="0"/>
              <a:t> </a:t>
            </a:r>
            <a:r>
              <a:rPr lang="en-US" dirty="0" err="1" smtClean="0"/>
              <a:t>ranog</a:t>
            </a:r>
            <a:r>
              <a:rPr lang="en-US" dirty="0" smtClean="0"/>
              <a:t> </a:t>
            </a:r>
            <a:r>
              <a:rPr lang="en-US" dirty="0" err="1" smtClean="0"/>
              <a:t>dijagnostikovanja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adekvatnog</a:t>
            </a:r>
            <a:r>
              <a:rPr lang="en-US" dirty="0" smtClean="0"/>
              <a:t> </a:t>
            </a:r>
            <a:r>
              <a:rPr lang="en-US" dirty="0" err="1" smtClean="0"/>
              <a:t>blagovremenog</a:t>
            </a:r>
            <a:r>
              <a:rPr lang="en-US" dirty="0" smtClean="0"/>
              <a:t> </a:t>
            </a:r>
            <a:r>
              <a:rPr lang="en-US" dirty="0" err="1" smtClean="0"/>
              <a:t>lečenja</a:t>
            </a:r>
            <a:r>
              <a:rPr lang="en-US" dirty="0" smtClean="0"/>
              <a:t> </a:t>
            </a:r>
            <a:r>
              <a:rPr lang="en-US" dirty="0" err="1" smtClean="0"/>
              <a:t>ovih</a:t>
            </a:r>
            <a:r>
              <a:rPr lang="en-US" dirty="0" smtClean="0"/>
              <a:t> </a:t>
            </a:r>
            <a:r>
              <a:rPr lang="en-US" dirty="0" err="1" smtClean="0"/>
              <a:t>infekcija</a:t>
            </a:r>
            <a:r>
              <a:rPr lang="en-US" dirty="0" smtClean="0"/>
              <a:t> </a:t>
            </a:r>
            <a:r>
              <a:rPr lang="en-US" dirty="0" err="1" smtClean="0"/>
              <a:t>kroz</a:t>
            </a:r>
            <a:r>
              <a:rPr lang="en-US" dirty="0" smtClean="0"/>
              <a:t> </a:t>
            </a:r>
            <a:r>
              <a:rPr lang="en-US" dirty="0" err="1" smtClean="0"/>
              <a:t>kampanje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ciljane</a:t>
            </a:r>
            <a:r>
              <a:rPr lang="en-US" dirty="0" smtClean="0"/>
              <a:t> </a:t>
            </a:r>
            <a:r>
              <a:rPr lang="en-US" dirty="0" err="1" smtClean="0"/>
              <a:t>preventivne</a:t>
            </a:r>
            <a:r>
              <a:rPr lang="en-US" dirty="0" smtClean="0"/>
              <a:t> </a:t>
            </a:r>
            <a:r>
              <a:rPr lang="en-US" dirty="0" err="1" smtClean="0"/>
              <a:t>aktivnosti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identifikovane</a:t>
            </a:r>
            <a:r>
              <a:rPr lang="en-US" dirty="0" smtClean="0"/>
              <a:t> </a:t>
            </a:r>
            <a:r>
              <a:rPr lang="en-US" dirty="0" err="1" smtClean="0"/>
              <a:t>populacije</a:t>
            </a:r>
            <a:r>
              <a:rPr lang="en-US" dirty="0" smtClean="0"/>
              <a:t> pod </a:t>
            </a:r>
            <a:r>
              <a:rPr lang="en-US" dirty="0" err="1" smtClean="0"/>
              <a:t>povećanim</a:t>
            </a:r>
            <a:r>
              <a:rPr lang="en-US" dirty="0" smtClean="0"/>
              <a:t> </a:t>
            </a:r>
            <a:r>
              <a:rPr lang="en-US" dirty="0" err="1" smtClean="0"/>
              <a:t>rizikom</a:t>
            </a:r>
            <a:r>
              <a:rPr lang="en-US" dirty="0" smtClean="0"/>
              <a:t>; </a:t>
            </a:r>
          </a:p>
          <a:p>
            <a:r>
              <a:rPr lang="en-US" dirty="0" smtClean="0"/>
              <a:t>10. </a:t>
            </a:r>
            <a:r>
              <a:rPr lang="en-US" dirty="0" err="1" smtClean="0"/>
              <a:t>obezbeđivanje</a:t>
            </a:r>
            <a:r>
              <a:rPr lang="en-US" dirty="0" smtClean="0"/>
              <a:t> </a:t>
            </a:r>
            <a:r>
              <a:rPr lang="en-US" dirty="0" err="1" smtClean="0"/>
              <a:t>lekova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lečenje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praćenje</a:t>
            </a:r>
            <a:r>
              <a:rPr lang="en-US" dirty="0" smtClean="0"/>
              <a:t> </a:t>
            </a:r>
            <a:r>
              <a:rPr lang="en-US" dirty="0" err="1" smtClean="0"/>
              <a:t>uspešnosti</a:t>
            </a:r>
            <a:r>
              <a:rPr lang="en-US" dirty="0" smtClean="0"/>
              <a:t> </a:t>
            </a:r>
            <a:r>
              <a:rPr lang="en-US" dirty="0" err="1" smtClean="0"/>
              <a:t>lečenja</a:t>
            </a:r>
            <a:r>
              <a:rPr lang="en-US" dirty="0" smtClean="0"/>
              <a:t> </a:t>
            </a:r>
            <a:r>
              <a:rPr lang="en-US" dirty="0" err="1" smtClean="0"/>
              <a:t>osoba</a:t>
            </a:r>
            <a:r>
              <a:rPr lang="en-US" dirty="0" smtClean="0"/>
              <a:t> </a:t>
            </a:r>
            <a:r>
              <a:rPr lang="en-US" dirty="0" err="1" smtClean="0"/>
              <a:t>inficiranih</a:t>
            </a:r>
            <a:r>
              <a:rPr lang="en-US" dirty="0" smtClean="0"/>
              <a:t> HIV-</a:t>
            </a:r>
            <a:r>
              <a:rPr lang="en-US" dirty="0" err="1" smtClean="0"/>
              <a:t>om</a:t>
            </a:r>
            <a:r>
              <a:rPr lang="en-US" dirty="0" smtClean="0"/>
              <a:t> </a:t>
            </a:r>
            <a:r>
              <a:rPr lang="en-US" dirty="0" err="1" smtClean="0"/>
              <a:t>prema</a:t>
            </a:r>
            <a:r>
              <a:rPr lang="en-US" dirty="0" smtClean="0"/>
              <a:t> </a:t>
            </a:r>
            <a:r>
              <a:rPr lang="en-US" dirty="0" err="1" smtClean="0"/>
              <a:t>terapijskom</a:t>
            </a:r>
            <a:r>
              <a:rPr lang="en-US" dirty="0" smtClean="0"/>
              <a:t> </a:t>
            </a:r>
            <a:r>
              <a:rPr lang="en-US" dirty="0" err="1" smtClean="0"/>
              <a:t>protokolu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međunarodnim</a:t>
            </a:r>
            <a:r>
              <a:rPr lang="en-US" dirty="0" smtClean="0"/>
              <a:t> </a:t>
            </a:r>
            <a:r>
              <a:rPr lang="en-US" dirty="0" err="1" smtClean="0"/>
              <a:t>smernicama</a:t>
            </a:r>
            <a:r>
              <a:rPr lang="en-US" dirty="0" smtClean="0"/>
              <a:t> (SZO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drugi</a:t>
            </a:r>
            <a:r>
              <a:rPr lang="en-US" dirty="0" smtClean="0"/>
              <a:t>); </a:t>
            </a:r>
          </a:p>
          <a:p>
            <a:r>
              <a:rPr lang="en-US" dirty="0" smtClean="0"/>
              <a:t>11. </a:t>
            </a:r>
            <a:r>
              <a:rPr lang="en-US" dirty="0" err="1" smtClean="0"/>
              <a:t>edukativni</a:t>
            </a:r>
            <a:r>
              <a:rPr lang="en-US" dirty="0" smtClean="0"/>
              <a:t> </a:t>
            </a:r>
            <a:r>
              <a:rPr lang="en-US" dirty="0" err="1" smtClean="0"/>
              <a:t>programi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celokupno</a:t>
            </a:r>
            <a:r>
              <a:rPr lang="en-US" dirty="0" smtClean="0"/>
              <a:t> </a:t>
            </a:r>
            <a:r>
              <a:rPr lang="en-US" dirty="0" err="1" smtClean="0"/>
              <a:t>stanovništvo</a:t>
            </a:r>
            <a:r>
              <a:rPr lang="en-US" dirty="0" smtClean="0"/>
              <a:t>, s </a:t>
            </a:r>
            <a:r>
              <a:rPr lang="en-US" dirty="0" err="1" smtClean="0"/>
              <a:t>posebnim</a:t>
            </a:r>
            <a:r>
              <a:rPr lang="en-US" dirty="0" smtClean="0"/>
              <a:t> </a:t>
            </a:r>
            <a:r>
              <a:rPr lang="en-US" dirty="0" err="1" smtClean="0"/>
              <a:t>akcentom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mlade</a:t>
            </a:r>
            <a:r>
              <a:rPr lang="en-US" dirty="0" smtClean="0"/>
              <a:t>, </a:t>
            </a:r>
            <a:r>
              <a:rPr lang="en-US" dirty="0" err="1" smtClean="0"/>
              <a:t>kao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populacije</a:t>
            </a:r>
            <a:r>
              <a:rPr lang="en-US" dirty="0" smtClean="0"/>
              <a:t> pod </a:t>
            </a:r>
            <a:r>
              <a:rPr lang="en-US" dirty="0" err="1" smtClean="0"/>
              <a:t>povećanim</a:t>
            </a:r>
            <a:r>
              <a:rPr lang="en-US" dirty="0" smtClean="0"/>
              <a:t> </a:t>
            </a:r>
            <a:r>
              <a:rPr lang="en-US" dirty="0" err="1" smtClean="0"/>
              <a:t>rizikom</a:t>
            </a:r>
            <a:r>
              <a:rPr lang="en-US" dirty="0" smtClean="0"/>
              <a:t>, u </a:t>
            </a:r>
            <a:r>
              <a:rPr lang="en-US" dirty="0" err="1" smtClean="0"/>
              <a:t>cilju</a:t>
            </a:r>
            <a:r>
              <a:rPr lang="en-US" dirty="0" smtClean="0"/>
              <a:t> </a:t>
            </a:r>
            <a:r>
              <a:rPr lang="en-US" dirty="0" err="1" smtClean="0"/>
              <a:t>povećanja</a:t>
            </a:r>
            <a:r>
              <a:rPr lang="en-US" dirty="0" smtClean="0"/>
              <a:t> </a:t>
            </a:r>
            <a:r>
              <a:rPr lang="en-US" dirty="0" err="1" smtClean="0"/>
              <a:t>znanja</a:t>
            </a:r>
            <a:r>
              <a:rPr lang="en-US" dirty="0" smtClean="0"/>
              <a:t>, </a:t>
            </a:r>
            <a:r>
              <a:rPr lang="en-US" dirty="0" err="1" smtClean="0"/>
              <a:t>redukcije</a:t>
            </a:r>
            <a:r>
              <a:rPr lang="en-US" dirty="0" smtClean="0"/>
              <a:t> </a:t>
            </a:r>
            <a:r>
              <a:rPr lang="en-US" dirty="0" err="1" smtClean="0"/>
              <a:t>rizičnog</a:t>
            </a:r>
            <a:r>
              <a:rPr lang="en-US" dirty="0" smtClean="0"/>
              <a:t> </a:t>
            </a:r>
            <a:r>
              <a:rPr lang="en-US" dirty="0" err="1" smtClean="0"/>
              <a:t>ponašanja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vulnerabilnosti</a:t>
            </a:r>
            <a:r>
              <a:rPr lang="en-US" dirty="0" smtClean="0"/>
              <a:t>, </a:t>
            </a:r>
            <a:r>
              <a:rPr lang="en-US" dirty="0" err="1" smtClean="0"/>
              <a:t>kao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stigme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diskriminacije</a:t>
            </a:r>
            <a:r>
              <a:rPr lang="en-US" dirty="0" smtClean="0"/>
              <a:t> </a:t>
            </a:r>
            <a:r>
              <a:rPr lang="en-US" dirty="0" err="1" smtClean="0"/>
              <a:t>koja</a:t>
            </a:r>
            <a:r>
              <a:rPr lang="en-US" dirty="0" smtClean="0"/>
              <a:t> </a:t>
            </a:r>
            <a:r>
              <a:rPr lang="en-US" dirty="0" err="1" smtClean="0"/>
              <a:t>prati</a:t>
            </a:r>
            <a:r>
              <a:rPr lang="en-US" dirty="0" smtClean="0"/>
              <a:t> </a:t>
            </a:r>
            <a:r>
              <a:rPr lang="en-US" dirty="0" err="1" smtClean="0"/>
              <a:t>ovu</a:t>
            </a:r>
            <a:r>
              <a:rPr lang="en-US" dirty="0" smtClean="0"/>
              <a:t> </a:t>
            </a:r>
            <a:r>
              <a:rPr lang="en-US" dirty="0" err="1" smtClean="0"/>
              <a:t>grupu</a:t>
            </a:r>
            <a:r>
              <a:rPr lang="en-US" dirty="0" smtClean="0"/>
              <a:t> </a:t>
            </a:r>
            <a:r>
              <a:rPr lang="en-US" dirty="0" err="1" smtClean="0"/>
              <a:t>infekcija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12. </a:t>
            </a:r>
            <a:r>
              <a:rPr lang="en-US" dirty="0" err="1" smtClean="0"/>
              <a:t>edukacija</a:t>
            </a:r>
            <a:r>
              <a:rPr lang="en-US" dirty="0" smtClean="0"/>
              <a:t> </a:t>
            </a:r>
            <a:r>
              <a:rPr lang="en-US" dirty="0" err="1" smtClean="0"/>
              <a:t>zdravstvenih</a:t>
            </a:r>
            <a:r>
              <a:rPr lang="en-US" dirty="0" smtClean="0"/>
              <a:t> </a:t>
            </a:r>
            <a:r>
              <a:rPr lang="en-US" dirty="0" err="1" smtClean="0"/>
              <a:t>radnika</a:t>
            </a:r>
            <a:r>
              <a:rPr lang="en-US" dirty="0" smtClean="0"/>
              <a:t>, </a:t>
            </a:r>
            <a:r>
              <a:rPr lang="en-US" dirty="0" err="1" smtClean="0"/>
              <a:t>kao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zaposlenih</a:t>
            </a:r>
            <a:r>
              <a:rPr lang="en-US" dirty="0" smtClean="0"/>
              <a:t> u </a:t>
            </a:r>
            <a:r>
              <a:rPr lang="en-US" dirty="0" err="1" smtClean="0"/>
              <a:t>socijalnim</a:t>
            </a:r>
            <a:r>
              <a:rPr lang="en-US" dirty="0" smtClean="0"/>
              <a:t> </a:t>
            </a:r>
            <a:r>
              <a:rPr lang="en-US" dirty="0" err="1" smtClean="0"/>
              <a:t>ustanovama</a:t>
            </a:r>
            <a:r>
              <a:rPr lang="en-US" dirty="0" smtClean="0"/>
              <a:t> u </a:t>
            </a:r>
            <a:r>
              <a:rPr lang="en-US" dirty="0" err="1" smtClean="0"/>
              <a:t>kojima</a:t>
            </a:r>
            <a:r>
              <a:rPr lang="en-US" dirty="0" smtClean="0"/>
              <a:t> se </a:t>
            </a:r>
            <a:r>
              <a:rPr lang="en-US" dirty="0" err="1" smtClean="0"/>
              <a:t>obavlja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zdravstvena</a:t>
            </a:r>
            <a:r>
              <a:rPr lang="en-US" dirty="0" smtClean="0"/>
              <a:t> </a:t>
            </a:r>
            <a:r>
              <a:rPr lang="en-US" dirty="0" err="1" smtClean="0"/>
              <a:t>delatnost</a:t>
            </a:r>
            <a:r>
              <a:rPr lang="en-US" dirty="0" smtClean="0"/>
              <a:t>, a u </a:t>
            </a:r>
            <a:r>
              <a:rPr lang="en-US" dirty="0" err="1" smtClean="0"/>
              <a:t>cilju</a:t>
            </a:r>
            <a:r>
              <a:rPr lang="en-US" dirty="0" smtClean="0"/>
              <a:t> </a:t>
            </a:r>
            <a:r>
              <a:rPr lang="en-US" dirty="0" err="1" smtClean="0"/>
              <a:t>povećanja</a:t>
            </a:r>
            <a:r>
              <a:rPr lang="en-US" dirty="0" smtClean="0"/>
              <a:t> </a:t>
            </a:r>
            <a:r>
              <a:rPr lang="en-US" dirty="0" err="1" smtClean="0"/>
              <a:t>znanja</a:t>
            </a:r>
            <a:r>
              <a:rPr lang="en-US" dirty="0" smtClean="0"/>
              <a:t>, </a:t>
            </a:r>
            <a:r>
              <a:rPr lang="en-US" dirty="0" err="1" smtClean="0"/>
              <a:t>primene</a:t>
            </a:r>
            <a:r>
              <a:rPr lang="en-US" dirty="0" smtClean="0"/>
              <a:t> </a:t>
            </a:r>
            <a:r>
              <a:rPr lang="en-US" dirty="0" err="1" smtClean="0"/>
              <a:t>standardnih</a:t>
            </a:r>
            <a:r>
              <a:rPr lang="en-US" dirty="0" smtClean="0"/>
              <a:t> </a:t>
            </a:r>
            <a:r>
              <a:rPr lang="en-US" dirty="0" err="1" smtClean="0"/>
              <a:t>mera</a:t>
            </a:r>
            <a:r>
              <a:rPr lang="en-US" dirty="0" smtClean="0"/>
              <a:t> </a:t>
            </a:r>
            <a:r>
              <a:rPr lang="en-US" dirty="0" err="1" smtClean="0"/>
              <a:t>zaštite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krvlju</a:t>
            </a:r>
            <a:r>
              <a:rPr lang="en-US" dirty="0" smtClean="0"/>
              <a:t> </a:t>
            </a:r>
            <a:r>
              <a:rPr lang="en-US" dirty="0" err="1" smtClean="0"/>
              <a:t>prenosivih</a:t>
            </a:r>
            <a:r>
              <a:rPr lang="en-US" dirty="0" smtClean="0"/>
              <a:t> </a:t>
            </a:r>
            <a:r>
              <a:rPr lang="en-US" dirty="0" err="1" smtClean="0"/>
              <a:t>infekcija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radnom</a:t>
            </a:r>
            <a:r>
              <a:rPr lang="en-US" dirty="0" smtClean="0"/>
              <a:t> </a:t>
            </a:r>
            <a:r>
              <a:rPr lang="en-US" dirty="0" err="1" smtClean="0"/>
              <a:t>mestu</a:t>
            </a:r>
            <a:r>
              <a:rPr lang="en-US" dirty="0" smtClean="0"/>
              <a:t>, </a:t>
            </a:r>
            <a:r>
              <a:rPr lang="en-US" dirty="0" err="1" smtClean="0"/>
              <a:t>prevencije</a:t>
            </a:r>
            <a:r>
              <a:rPr lang="en-US" dirty="0" smtClean="0"/>
              <a:t> </a:t>
            </a:r>
            <a:r>
              <a:rPr lang="en-US" dirty="0" err="1" smtClean="0"/>
              <a:t>prenosa</a:t>
            </a:r>
            <a:r>
              <a:rPr lang="en-US" dirty="0" smtClean="0"/>
              <a:t> </a:t>
            </a:r>
            <a:r>
              <a:rPr lang="en-US" dirty="0" err="1" smtClean="0"/>
              <a:t>uzročnika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majke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dete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redukcije</a:t>
            </a:r>
            <a:r>
              <a:rPr lang="en-US" dirty="0" smtClean="0"/>
              <a:t> </a:t>
            </a:r>
            <a:r>
              <a:rPr lang="en-US" dirty="0" err="1" smtClean="0"/>
              <a:t>stigme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diskriminacije</a:t>
            </a:r>
            <a:r>
              <a:rPr lang="en-US" dirty="0" smtClean="0"/>
              <a:t> </a:t>
            </a:r>
            <a:r>
              <a:rPr lang="en-US" dirty="0" err="1" smtClean="0"/>
              <a:t>koja</a:t>
            </a:r>
            <a:r>
              <a:rPr lang="en-US" dirty="0" smtClean="0"/>
              <a:t> </a:t>
            </a:r>
            <a:r>
              <a:rPr lang="en-US" dirty="0" err="1" smtClean="0"/>
              <a:t>prati</a:t>
            </a:r>
            <a:r>
              <a:rPr lang="en-US" dirty="0" smtClean="0"/>
              <a:t> </a:t>
            </a:r>
            <a:r>
              <a:rPr lang="en-US" dirty="0" err="1" smtClean="0"/>
              <a:t>ovu</a:t>
            </a:r>
            <a:r>
              <a:rPr lang="en-US" dirty="0" smtClean="0"/>
              <a:t> </a:t>
            </a:r>
            <a:r>
              <a:rPr lang="en-US" dirty="0" err="1" smtClean="0"/>
              <a:t>grupu</a:t>
            </a:r>
            <a:r>
              <a:rPr lang="en-US" dirty="0" smtClean="0"/>
              <a:t> </a:t>
            </a:r>
            <a:r>
              <a:rPr lang="en-US" dirty="0" err="1" smtClean="0"/>
              <a:t>infekcija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13. </a:t>
            </a:r>
            <a:r>
              <a:rPr lang="en-US" dirty="0" err="1" smtClean="0"/>
              <a:t>kontinuirano</a:t>
            </a:r>
            <a:r>
              <a:rPr lang="en-US" dirty="0" smtClean="0"/>
              <a:t> </a:t>
            </a:r>
            <a:r>
              <a:rPr lang="en-US" dirty="0" err="1" smtClean="0"/>
              <a:t>izveštavanje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nivoima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SPECIFIČNI CILJEVI I MERE PROGRAMA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 err="1" smtClean="0"/>
              <a:t>Sezonski</a:t>
            </a:r>
            <a:r>
              <a:rPr lang="en-US" b="1" dirty="0" smtClean="0"/>
              <a:t> grip (</a:t>
            </a:r>
            <a:r>
              <a:rPr lang="en-US" b="1" dirty="0" err="1" smtClean="0"/>
              <a:t>influenca</a:t>
            </a:r>
            <a:r>
              <a:rPr lang="en-US" b="1" dirty="0" smtClean="0"/>
              <a:t>) </a:t>
            </a:r>
            <a:endParaRPr lang="en-US" dirty="0" smtClean="0"/>
          </a:p>
          <a:p>
            <a:r>
              <a:rPr lang="en-US" dirty="0" err="1" smtClean="0"/>
              <a:t>Ciljevi</a:t>
            </a:r>
            <a:r>
              <a:rPr lang="en-US" dirty="0" smtClean="0"/>
              <a:t>: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unapređenje</a:t>
            </a:r>
            <a:r>
              <a:rPr lang="en-US" dirty="0" smtClean="0"/>
              <a:t> </a:t>
            </a:r>
            <a:r>
              <a:rPr lang="en-US" dirty="0" err="1" smtClean="0"/>
              <a:t>nadzora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gripom</a:t>
            </a:r>
            <a:r>
              <a:rPr lang="en-US" dirty="0" smtClean="0"/>
              <a:t> u </a:t>
            </a:r>
            <a:r>
              <a:rPr lang="en-US" dirty="0" err="1" smtClean="0"/>
              <a:t>sezoni</a:t>
            </a:r>
            <a:r>
              <a:rPr lang="en-US" dirty="0" smtClean="0"/>
              <a:t>;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snižavanje</a:t>
            </a:r>
            <a:r>
              <a:rPr lang="en-US" dirty="0" smtClean="0"/>
              <a:t> </a:t>
            </a:r>
            <a:r>
              <a:rPr lang="en-US" dirty="0" err="1" smtClean="0"/>
              <a:t>stopa</a:t>
            </a:r>
            <a:r>
              <a:rPr lang="en-US" dirty="0" smtClean="0"/>
              <a:t> </a:t>
            </a:r>
            <a:r>
              <a:rPr lang="en-US" dirty="0" err="1" smtClean="0"/>
              <a:t>incidencije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mortaliteta</a:t>
            </a:r>
            <a:r>
              <a:rPr lang="en-US" dirty="0" smtClean="0"/>
              <a:t>. </a:t>
            </a:r>
          </a:p>
          <a:p>
            <a:r>
              <a:rPr lang="en-US" dirty="0" smtClean="0"/>
              <a:t>Mere: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rano</a:t>
            </a:r>
            <a:r>
              <a:rPr lang="en-US" dirty="0" smtClean="0"/>
              <a:t> </a:t>
            </a:r>
            <a:r>
              <a:rPr lang="en-US" dirty="0" err="1" smtClean="0"/>
              <a:t>otkrivanje</a:t>
            </a:r>
            <a:r>
              <a:rPr lang="en-US" dirty="0" smtClean="0"/>
              <a:t> </a:t>
            </a:r>
            <a:r>
              <a:rPr lang="en-US" dirty="0" err="1" smtClean="0"/>
              <a:t>neuobičajenih</a:t>
            </a:r>
            <a:r>
              <a:rPr lang="en-US" dirty="0" smtClean="0"/>
              <a:t>, </a:t>
            </a:r>
            <a:r>
              <a:rPr lang="en-US" dirty="0" err="1" smtClean="0"/>
              <a:t>signalnih</a:t>
            </a:r>
            <a:r>
              <a:rPr lang="en-US" dirty="0" smtClean="0"/>
              <a:t> </a:t>
            </a:r>
            <a:r>
              <a:rPr lang="en-US" dirty="0" err="1" smtClean="0"/>
              <a:t>događaja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populacioni</a:t>
            </a:r>
            <a:r>
              <a:rPr lang="en-US" dirty="0" smtClean="0"/>
              <a:t> </a:t>
            </a:r>
            <a:r>
              <a:rPr lang="en-US" dirty="0" err="1" smtClean="0"/>
              <a:t>nadzor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oboljenjima</a:t>
            </a:r>
            <a:r>
              <a:rPr lang="en-US" dirty="0" smtClean="0"/>
              <a:t> </a:t>
            </a:r>
            <a:r>
              <a:rPr lang="en-US" dirty="0" err="1" smtClean="0"/>
              <a:t>sličnim</a:t>
            </a:r>
            <a:r>
              <a:rPr lang="en-US" dirty="0" smtClean="0"/>
              <a:t> </a:t>
            </a:r>
            <a:r>
              <a:rPr lang="en-US" dirty="0" err="1" smtClean="0"/>
              <a:t>gripu</a:t>
            </a:r>
            <a:r>
              <a:rPr lang="en-US" dirty="0" smtClean="0"/>
              <a:t>; 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sprovođenje</a:t>
            </a:r>
            <a:r>
              <a:rPr lang="en-US" dirty="0" smtClean="0"/>
              <a:t> sentinel </a:t>
            </a:r>
            <a:r>
              <a:rPr lang="en-US" dirty="0" err="1" smtClean="0"/>
              <a:t>nadzora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oboljenjima</a:t>
            </a:r>
            <a:r>
              <a:rPr lang="en-US" dirty="0" smtClean="0"/>
              <a:t> </a:t>
            </a:r>
            <a:r>
              <a:rPr lang="en-US" dirty="0" err="1" smtClean="0"/>
              <a:t>sličnim</a:t>
            </a:r>
            <a:r>
              <a:rPr lang="en-US" dirty="0" smtClean="0"/>
              <a:t> </a:t>
            </a:r>
            <a:r>
              <a:rPr lang="en-US" dirty="0" err="1" smtClean="0"/>
              <a:t>gripu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akutnim</a:t>
            </a:r>
            <a:r>
              <a:rPr lang="en-US" dirty="0" smtClean="0"/>
              <a:t> </a:t>
            </a:r>
            <a:r>
              <a:rPr lang="en-US" dirty="0" err="1" smtClean="0"/>
              <a:t>respiratornim</a:t>
            </a:r>
            <a:r>
              <a:rPr lang="en-US" dirty="0" smtClean="0"/>
              <a:t> </a:t>
            </a:r>
            <a:r>
              <a:rPr lang="en-US" dirty="0" err="1" smtClean="0"/>
              <a:t>infekcijama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sprovođenje</a:t>
            </a:r>
            <a:r>
              <a:rPr lang="en-US" dirty="0" smtClean="0"/>
              <a:t> sentinel hospital </a:t>
            </a:r>
            <a:r>
              <a:rPr lang="en-US" dirty="0" err="1" smtClean="0"/>
              <a:t>nadzora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teškom</a:t>
            </a:r>
            <a:r>
              <a:rPr lang="en-US" dirty="0" smtClean="0"/>
              <a:t> </a:t>
            </a:r>
            <a:r>
              <a:rPr lang="en-US" dirty="0" err="1" smtClean="0"/>
              <a:t>akutnom</a:t>
            </a:r>
            <a:r>
              <a:rPr lang="en-US" dirty="0" smtClean="0"/>
              <a:t> </a:t>
            </a:r>
            <a:r>
              <a:rPr lang="en-US" dirty="0" err="1" smtClean="0"/>
              <a:t>respiratornom</a:t>
            </a:r>
            <a:r>
              <a:rPr lang="en-US" dirty="0" smtClean="0"/>
              <a:t> </a:t>
            </a:r>
            <a:r>
              <a:rPr lang="en-US" dirty="0" err="1" smtClean="0"/>
              <a:t>infekcijom</a:t>
            </a:r>
            <a:r>
              <a:rPr lang="en-US" dirty="0" smtClean="0"/>
              <a:t> (u </a:t>
            </a:r>
            <a:r>
              <a:rPr lang="en-US" dirty="0" err="1" smtClean="0"/>
              <a:t>daljem</a:t>
            </a:r>
            <a:r>
              <a:rPr lang="en-US" dirty="0" smtClean="0"/>
              <a:t> </a:t>
            </a:r>
            <a:r>
              <a:rPr lang="en-US" dirty="0" err="1" smtClean="0"/>
              <a:t>tekstu</a:t>
            </a:r>
            <a:r>
              <a:rPr lang="en-US" dirty="0" smtClean="0"/>
              <a:t>: SARI); </a:t>
            </a:r>
          </a:p>
          <a:p>
            <a:r>
              <a:rPr lang="en-US" dirty="0" smtClean="0"/>
              <a:t>5. </a:t>
            </a:r>
            <a:r>
              <a:rPr lang="en-US" dirty="0" err="1" smtClean="0"/>
              <a:t>sprovođenje</a:t>
            </a:r>
            <a:r>
              <a:rPr lang="en-US" dirty="0" smtClean="0"/>
              <a:t> </a:t>
            </a:r>
            <a:r>
              <a:rPr lang="en-US" dirty="0" err="1" smtClean="0"/>
              <a:t>nadzora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akutnim</a:t>
            </a:r>
            <a:r>
              <a:rPr lang="en-US" dirty="0" smtClean="0"/>
              <a:t> </a:t>
            </a:r>
            <a:r>
              <a:rPr lang="en-US" dirty="0" err="1" smtClean="0"/>
              <a:t>respiratornim</a:t>
            </a:r>
            <a:r>
              <a:rPr lang="en-US" dirty="0" smtClean="0"/>
              <a:t> </a:t>
            </a:r>
            <a:r>
              <a:rPr lang="en-US" dirty="0" err="1" smtClean="0"/>
              <a:t>distres</a:t>
            </a:r>
            <a:r>
              <a:rPr lang="en-US" dirty="0" smtClean="0"/>
              <a:t> </a:t>
            </a:r>
            <a:r>
              <a:rPr lang="en-US" dirty="0" err="1" smtClean="0"/>
              <a:t>sindromom</a:t>
            </a:r>
            <a:r>
              <a:rPr lang="en-US" dirty="0" smtClean="0"/>
              <a:t> (u </a:t>
            </a:r>
            <a:r>
              <a:rPr lang="en-US" dirty="0" err="1" smtClean="0"/>
              <a:t>daljem</a:t>
            </a:r>
            <a:r>
              <a:rPr lang="en-US" dirty="0" smtClean="0"/>
              <a:t> </a:t>
            </a:r>
            <a:r>
              <a:rPr lang="en-US" dirty="0" err="1" smtClean="0"/>
              <a:t>tekstu</a:t>
            </a:r>
            <a:r>
              <a:rPr lang="en-US" dirty="0" smtClean="0"/>
              <a:t>: ARDS); </a:t>
            </a:r>
          </a:p>
          <a:p>
            <a:r>
              <a:rPr lang="en-US" dirty="0" smtClean="0"/>
              <a:t>6. </a:t>
            </a:r>
            <a:r>
              <a:rPr lang="en-US" dirty="0" err="1" smtClean="0"/>
              <a:t>sprovođenje</a:t>
            </a:r>
            <a:r>
              <a:rPr lang="en-US" dirty="0" smtClean="0"/>
              <a:t> </a:t>
            </a:r>
            <a:r>
              <a:rPr lang="en-US" dirty="0" err="1" smtClean="0"/>
              <a:t>nadzora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mortalitetom</a:t>
            </a:r>
            <a:r>
              <a:rPr lang="en-US" dirty="0" smtClean="0"/>
              <a:t> - </a:t>
            </a:r>
            <a:r>
              <a:rPr lang="en-US" dirty="0" err="1" smtClean="0"/>
              <a:t>laboratorijski</a:t>
            </a:r>
            <a:r>
              <a:rPr lang="en-US" dirty="0" smtClean="0"/>
              <a:t> </a:t>
            </a:r>
            <a:r>
              <a:rPr lang="en-US" dirty="0" err="1" smtClean="0"/>
              <a:t>potvrđenih</a:t>
            </a:r>
            <a:r>
              <a:rPr lang="en-US" dirty="0" smtClean="0"/>
              <a:t> </a:t>
            </a:r>
            <a:r>
              <a:rPr lang="en-US" dirty="0" err="1" smtClean="0"/>
              <a:t>slučajeva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7. </a:t>
            </a:r>
            <a:r>
              <a:rPr lang="en-US" dirty="0" err="1" smtClean="0"/>
              <a:t>sprovođenje</a:t>
            </a:r>
            <a:r>
              <a:rPr lang="en-US" dirty="0" smtClean="0"/>
              <a:t> </a:t>
            </a:r>
            <a:r>
              <a:rPr lang="en-US" dirty="0" err="1" smtClean="0"/>
              <a:t>nadzora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laboratorijski</a:t>
            </a:r>
            <a:r>
              <a:rPr lang="en-US" dirty="0" smtClean="0"/>
              <a:t> </a:t>
            </a:r>
            <a:r>
              <a:rPr lang="en-US" dirty="0" err="1" smtClean="0"/>
              <a:t>potvrđenim</a:t>
            </a:r>
            <a:r>
              <a:rPr lang="en-US" dirty="0" smtClean="0"/>
              <a:t> </a:t>
            </a:r>
            <a:r>
              <a:rPr lang="en-US" dirty="0" err="1" smtClean="0"/>
              <a:t>slučajevima</a:t>
            </a:r>
            <a:r>
              <a:rPr lang="en-US" dirty="0" smtClean="0"/>
              <a:t> </a:t>
            </a:r>
            <a:r>
              <a:rPr lang="en-US" dirty="0" err="1" smtClean="0"/>
              <a:t>gripa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8. </a:t>
            </a:r>
            <a:r>
              <a:rPr lang="en-US" dirty="0" err="1" smtClean="0"/>
              <a:t>prijava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istraživanje</a:t>
            </a:r>
            <a:r>
              <a:rPr lang="en-US" dirty="0" smtClean="0"/>
              <a:t> </a:t>
            </a:r>
            <a:r>
              <a:rPr lang="en-US" dirty="0" err="1" smtClean="0"/>
              <a:t>epidemija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9. </a:t>
            </a:r>
            <a:r>
              <a:rPr lang="en-US" dirty="0" err="1" smtClean="0"/>
              <a:t>imunizacija</a:t>
            </a:r>
            <a:r>
              <a:rPr lang="en-US" dirty="0" smtClean="0"/>
              <a:t> </a:t>
            </a:r>
            <a:r>
              <a:rPr lang="en-US" dirty="0" err="1" smtClean="0"/>
              <a:t>protiv</a:t>
            </a:r>
            <a:r>
              <a:rPr lang="en-US" dirty="0" smtClean="0"/>
              <a:t> </a:t>
            </a:r>
            <a:r>
              <a:rPr lang="en-US" dirty="0" err="1" smtClean="0"/>
              <a:t>gripa</a:t>
            </a:r>
            <a:r>
              <a:rPr lang="en-US" dirty="0" smtClean="0"/>
              <a:t>, </a:t>
            </a:r>
            <a:r>
              <a:rPr lang="en-US" dirty="0" err="1" smtClean="0"/>
              <a:t>prema</a:t>
            </a:r>
            <a:r>
              <a:rPr lang="en-US" dirty="0" smtClean="0"/>
              <a:t> </a:t>
            </a:r>
            <a:r>
              <a:rPr lang="en-US" dirty="0" err="1" smtClean="0"/>
              <a:t>epidemiološkim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kliničkim</a:t>
            </a:r>
            <a:r>
              <a:rPr lang="en-US" dirty="0" smtClean="0"/>
              <a:t> </a:t>
            </a:r>
            <a:r>
              <a:rPr lang="en-US" dirty="0" err="1" smtClean="0"/>
              <a:t>indikacijama</a:t>
            </a:r>
            <a:r>
              <a:rPr lang="en-US" dirty="0" smtClean="0"/>
              <a:t> </a:t>
            </a:r>
            <a:r>
              <a:rPr lang="en-US" dirty="0" err="1" smtClean="0"/>
              <a:t>prema</a:t>
            </a:r>
            <a:r>
              <a:rPr lang="en-US" dirty="0" smtClean="0"/>
              <a:t> </a:t>
            </a:r>
            <a:r>
              <a:rPr lang="en-US" dirty="0" err="1" smtClean="0"/>
              <a:t>pravilniku</a:t>
            </a:r>
            <a:r>
              <a:rPr lang="en-US" dirty="0" smtClean="0"/>
              <a:t> </a:t>
            </a:r>
            <a:r>
              <a:rPr lang="en-US" dirty="0" err="1" smtClean="0"/>
              <a:t>kojim</a:t>
            </a:r>
            <a:r>
              <a:rPr lang="en-US" dirty="0" smtClean="0"/>
              <a:t> se </a:t>
            </a:r>
            <a:r>
              <a:rPr lang="en-US" dirty="0" err="1" smtClean="0"/>
              <a:t>uređuje</a:t>
            </a:r>
            <a:r>
              <a:rPr lang="en-US" dirty="0" smtClean="0"/>
              <a:t> </a:t>
            </a:r>
            <a:r>
              <a:rPr lang="en-US" dirty="0" err="1" smtClean="0"/>
              <a:t>imunizacija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hemioprofilaksa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10. </a:t>
            </a:r>
            <a:r>
              <a:rPr lang="en-US" dirty="0" err="1" smtClean="0"/>
              <a:t>kontinuirano</a:t>
            </a:r>
            <a:r>
              <a:rPr lang="en-US" dirty="0" smtClean="0"/>
              <a:t> </a:t>
            </a:r>
            <a:r>
              <a:rPr lang="en-US" dirty="0" err="1" smtClean="0"/>
              <a:t>nedeljno</a:t>
            </a:r>
            <a:r>
              <a:rPr lang="en-US" dirty="0" smtClean="0"/>
              <a:t> </a:t>
            </a:r>
            <a:r>
              <a:rPr lang="en-US" dirty="0" err="1" smtClean="0"/>
              <a:t>izveštavanje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nivoima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SPECIFIČNI CILJEVI I MERE PROGRAMA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err="1" smtClean="0"/>
              <a:t>Invazivne</a:t>
            </a:r>
            <a:r>
              <a:rPr lang="en-US" b="1" dirty="0" smtClean="0"/>
              <a:t> </a:t>
            </a:r>
            <a:r>
              <a:rPr lang="en-US" b="1" dirty="0" err="1" smtClean="0"/>
              <a:t>bakterijske</a:t>
            </a:r>
            <a:r>
              <a:rPr lang="en-US" b="1" dirty="0" smtClean="0"/>
              <a:t> </a:t>
            </a:r>
            <a:r>
              <a:rPr lang="en-US" b="1" dirty="0" err="1" smtClean="0"/>
              <a:t>bolesti</a:t>
            </a:r>
            <a:r>
              <a:rPr lang="en-US" b="1" dirty="0" smtClean="0"/>
              <a:t> (</a:t>
            </a:r>
            <a:r>
              <a:rPr lang="en-US" b="1" dirty="0" err="1" smtClean="0"/>
              <a:t>pneumokokna</a:t>
            </a:r>
            <a:r>
              <a:rPr lang="en-US" b="1" dirty="0" smtClean="0"/>
              <a:t>, </a:t>
            </a:r>
            <a:r>
              <a:rPr lang="en-US" b="1" dirty="0" err="1" smtClean="0"/>
              <a:t>meningokokna</a:t>
            </a:r>
            <a:r>
              <a:rPr lang="en-US" b="1" dirty="0" smtClean="0"/>
              <a:t>) </a:t>
            </a:r>
            <a:endParaRPr lang="en-US" dirty="0" smtClean="0"/>
          </a:p>
          <a:p>
            <a:r>
              <a:rPr lang="en-US" dirty="0" err="1" smtClean="0"/>
              <a:t>Cilj</a:t>
            </a:r>
            <a:r>
              <a:rPr lang="en-US" dirty="0" smtClean="0"/>
              <a:t>: </a:t>
            </a:r>
            <a:r>
              <a:rPr lang="en-US" dirty="0" err="1" smtClean="0"/>
              <a:t>Snižavanje</a:t>
            </a:r>
            <a:r>
              <a:rPr lang="en-US" dirty="0" smtClean="0"/>
              <a:t> </a:t>
            </a:r>
            <a:r>
              <a:rPr lang="en-US" dirty="0" err="1" smtClean="0"/>
              <a:t>stopa</a:t>
            </a:r>
            <a:r>
              <a:rPr lang="en-US" dirty="0" smtClean="0"/>
              <a:t> </a:t>
            </a:r>
            <a:r>
              <a:rPr lang="en-US" dirty="0" err="1" smtClean="0"/>
              <a:t>incidencije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mortaliteta</a:t>
            </a:r>
            <a:r>
              <a:rPr lang="en-US" dirty="0" smtClean="0"/>
              <a:t>. </a:t>
            </a:r>
          </a:p>
          <a:p>
            <a:r>
              <a:rPr lang="en-US" dirty="0" smtClean="0"/>
              <a:t>Mere: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imunizacija</a:t>
            </a:r>
            <a:r>
              <a:rPr lang="en-US" dirty="0" smtClean="0"/>
              <a:t> </a:t>
            </a:r>
            <a:r>
              <a:rPr lang="en-US" dirty="0" err="1" smtClean="0"/>
              <a:t>lica</a:t>
            </a:r>
            <a:r>
              <a:rPr lang="en-US" dirty="0" smtClean="0"/>
              <a:t> u </a:t>
            </a:r>
            <a:r>
              <a:rPr lang="en-US" dirty="0" err="1" smtClean="0"/>
              <a:t>visokom</a:t>
            </a:r>
            <a:r>
              <a:rPr lang="en-US" dirty="0" smtClean="0"/>
              <a:t> </a:t>
            </a:r>
            <a:r>
              <a:rPr lang="en-US" dirty="0" err="1" smtClean="0"/>
              <a:t>riziku</a:t>
            </a:r>
            <a:r>
              <a:rPr lang="en-US" dirty="0" smtClean="0"/>
              <a:t> (</a:t>
            </a:r>
            <a:r>
              <a:rPr lang="en-US" dirty="0" err="1" smtClean="0"/>
              <a:t>kliničke</a:t>
            </a:r>
            <a:r>
              <a:rPr lang="en-US" dirty="0" smtClean="0"/>
              <a:t> </a:t>
            </a:r>
            <a:r>
              <a:rPr lang="en-US" dirty="0" err="1" smtClean="0"/>
              <a:t>indikacije</a:t>
            </a:r>
            <a:r>
              <a:rPr lang="en-US" dirty="0" smtClean="0"/>
              <a:t>)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uvođenje</a:t>
            </a:r>
            <a:r>
              <a:rPr lang="en-US" dirty="0" smtClean="0"/>
              <a:t> u </a:t>
            </a:r>
            <a:r>
              <a:rPr lang="en-US" dirty="0" err="1" smtClean="0"/>
              <a:t>kalendar</a:t>
            </a:r>
            <a:r>
              <a:rPr lang="en-US" dirty="0" smtClean="0"/>
              <a:t> </a:t>
            </a:r>
            <a:r>
              <a:rPr lang="en-US" dirty="0" err="1" smtClean="0"/>
              <a:t>obavezne</a:t>
            </a:r>
            <a:r>
              <a:rPr lang="en-US" dirty="0" smtClean="0"/>
              <a:t> </a:t>
            </a:r>
            <a:r>
              <a:rPr lang="en-US" dirty="0" err="1" smtClean="0"/>
              <a:t>vakcinacije</a:t>
            </a:r>
            <a:r>
              <a:rPr lang="en-US" dirty="0" smtClean="0"/>
              <a:t>, </a:t>
            </a:r>
            <a:r>
              <a:rPr lang="en-US" dirty="0" err="1" smtClean="0"/>
              <a:t>vakcinaciju</a:t>
            </a:r>
            <a:r>
              <a:rPr lang="en-US" dirty="0" smtClean="0"/>
              <a:t> </a:t>
            </a:r>
            <a:r>
              <a:rPr lang="en-US" dirty="0" err="1" smtClean="0"/>
              <a:t>protiv</a:t>
            </a:r>
            <a:r>
              <a:rPr lang="en-US" dirty="0" smtClean="0"/>
              <a:t> </a:t>
            </a:r>
            <a:r>
              <a:rPr lang="en-US" dirty="0" err="1" smtClean="0"/>
              <a:t>pneumokokne</a:t>
            </a:r>
            <a:r>
              <a:rPr lang="en-US" dirty="0" smtClean="0"/>
              <a:t> </a:t>
            </a:r>
            <a:r>
              <a:rPr lang="en-US" dirty="0" err="1" smtClean="0"/>
              <a:t>bolesti</a:t>
            </a:r>
            <a:r>
              <a:rPr lang="en-US" dirty="0" smtClean="0"/>
              <a:t> </a:t>
            </a:r>
            <a:r>
              <a:rPr lang="en-US" dirty="0" err="1" smtClean="0"/>
              <a:t>svih</a:t>
            </a:r>
            <a:r>
              <a:rPr lang="en-US" dirty="0" smtClean="0"/>
              <a:t> </a:t>
            </a:r>
            <a:r>
              <a:rPr lang="en-US" dirty="0" err="1" smtClean="0"/>
              <a:t>lica</a:t>
            </a:r>
            <a:r>
              <a:rPr lang="en-US" dirty="0" smtClean="0"/>
              <a:t> </a:t>
            </a:r>
            <a:r>
              <a:rPr lang="en-US" dirty="0" err="1" smtClean="0"/>
              <a:t>određenog</a:t>
            </a:r>
            <a:r>
              <a:rPr lang="en-US" dirty="0" smtClean="0"/>
              <a:t> </a:t>
            </a:r>
            <a:r>
              <a:rPr lang="en-US" dirty="0" err="1" smtClean="0"/>
              <a:t>uzrasta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periodično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godišnje</a:t>
            </a:r>
            <a:r>
              <a:rPr lang="en-US" dirty="0" smtClean="0"/>
              <a:t> </a:t>
            </a:r>
            <a:r>
              <a:rPr lang="en-US" dirty="0" err="1" smtClean="0"/>
              <a:t>izveštavanje</a:t>
            </a:r>
            <a:r>
              <a:rPr lang="en-US" dirty="0" smtClean="0"/>
              <a:t> o </a:t>
            </a:r>
            <a:r>
              <a:rPr lang="en-US" dirty="0" err="1" smtClean="0"/>
              <a:t>sprovedenoj</a:t>
            </a:r>
            <a:r>
              <a:rPr lang="en-US" dirty="0" smtClean="0"/>
              <a:t> </a:t>
            </a:r>
            <a:r>
              <a:rPr lang="en-US" dirty="0" err="1" smtClean="0"/>
              <a:t>vakcinaciji</a:t>
            </a:r>
            <a:r>
              <a:rPr lang="en-US" dirty="0" smtClean="0"/>
              <a:t>; 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uspostavljane</a:t>
            </a:r>
            <a:r>
              <a:rPr lang="en-US" dirty="0" smtClean="0"/>
              <a:t> </a:t>
            </a:r>
            <a:r>
              <a:rPr lang="en-US" dirty="0" err="1" smtClean="0"/>
              <a:t>aktivnog</a:t>
            </a:r>
            <a:r>
              <a:rPr lang="en-US" dirty="0" smtClean="0"/>
              <a:t> </a:t>
            </a:r>
            <a:r>
              <a:rPr lang="en-US" dirty="0" err="1" smtClean="0"/>
              <a:t>epidemiološkog</a:t>
            </a:r>
            <a:r>
              <a:rPr lang="en-US" dirty="0" smtClean="0"/>
              <a:t> </a:t>
            </a:r>
            <a:r>
              <a:rPr lang="en-US" dirty="0" err="1" smtClean="0"/>
              <a:t>nadzora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slučajem</a:t>
            </a:r>
            <a:r>
              <a:rPr lang="en-US" dirty="0" smtClean="0"/>
              <a:t> </a:t>
            </a:r>
            <a:r>
              <a:rPr lang="en-US" dirty="0" err="1" smtClean="0"/>
              <a:t>sumnje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obolevanje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invazivne</a:t>
            </a:r>
            <a:r>
              <a:rPr lang="en-US" dirty="0" smtClean="0"/>
              <a:t> </a:t>
            </a:r>
            <a:r>
              <a:rPr lang="en-US" dirty="0" err="1" smtClean="0"/>
              <a:t>bakterijske</a:t>
            </a:r>
            <a:r>
              <a:rPr lang="en-US" dirty="0" smtClean="0"/>
              <a:t> </a:t>
            </a:r>
            <a:r>
              <a:rPr lang="en-US" dirty="0" err="1" smtClean="0"/>
              <a:t>bolesti</a:t>
            </a:r>
            <a:r>
              <a:rPr lang="en-US" dirty="0" smtClean="0"/>
              <a:t>, </a:t>
            </a:r>
            <a:r>
              <a:rPr lang="en-US" dirty="0" err="1" smtClean="0"/>
              <a:t>epidemiološko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laboratorijsko</a:t>
            </a:r>
            <a:r>
              <a:rPr lang="en-US" dirty="0" smtClean="0"/>
              <a:t> </a:t>
            </a:r>
            <a:r>
              <a:rPr lang="en-US" dirty="0" err="1" smtClean="0"/>
              <a:t>ispitivanje</a:t>
            </a:r>
            <a:r>
              <a:rPr lang="en-US" dirty="0" smtClean="0"/>
              <a:t> </a:t>
            </a:r>
            <a:r>
              <a:rPr lang="en-US" dirty="0" err="1" smtClean="0"/>
              <a:t>svakog</a:t>
            </a:r>
            <a:r>
              <a:rPr lang="en-US" dirty="0" smtClean="0"/>
              <a:t> </a:t>
            </a:r>
            <a:r>
              <a:rPr lang="en-US" dirty="0" err="1" smtClean="0"/>
              <a:t>prijavljenog</a:t>
            </a:r>
            <a:r>
              <a:rPr lang="en-US" dirty="0" smtClean="0"/>
              <a:t> </a:t>
            </a:r>
            <a:r>
              <a:rPr lang="en-US" dirty="0" err="1" smtClean="0"/>
              <a:t>slučaja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klasifikacija</a:t>
            </a:r>
            <a:r>
              <a:rPr lang="en-US" dirty="0" smtClean="0"/>
              <a:t>, </a:t>
            </a:r>
            <a:r>
              <a:rPr lang="en-US" dirty="0" err="1" smtClean="0"/>
              <a:t>analiza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izveštavanje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definisanim</a:t>
            </a:r>
            <a:r>
              <a:rPr lang="en-US" dirty="0" smtClean="0"/>
              <a:t> </a:t>
            </a:r>
            <a:r>
              <a:rPr lang="en-US" dirty="0" err="1" smtClean="0"/>
              <a:t>kriterijumima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SPECIFIČNI CILJEVI I MERE PROGRAMA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err="1" smtClean="0"/>
              <a:t>Hemoragijska</a:t>
            </a:r>
            <a:r>
              <a:rPr lang="en-US" b="1" dirty="0" smtClean="0"/>
              <a:t> </a:t>
            </a:r>
            <a:r>
              <a:rPr lang="en-US" b="1" dirty="0" err="1" smtClean="0"/>
              <a:t>groznica</a:t>
            </a:r>
            <a:r>
              <a:rPr lang="en-US" b="1" dirty="0" smtClean="0"/>
              <a:t> </a:t>
            </a:r>
            <a:r>
              <a:rPr lang="en-US" b="1" dirty="0" err="1" smtClean="0"/>
              <a:t>sa</a:t>
            </a:r>
            <a:r>
              <a:rPr lang="en-US" b="1" dirty="0" smtClean="0"/>
              <a:t> </a:t>
            </a:r>
            <a:r>
              <a:rPr lang="en-US" b="1" dirty="0" err="1" smtClean="0"/>
              <a:t>bubrežnim</a:t>
            </a:r>
            <a:r>
              <a:rPr lang="en-US" b="1" dirty="0" smtClean="0"/>
              <a:t> </a:t>
            </a:r>
            <a:r>
              <a:rPr lang="en-US" b="1" dirty="0" err="1" smtClean="0"/>
              <a:t>sindromom</a:t>
            </a:r>
            <a:r>
              <a:rPr lang="en-US" b="1" dirty="0" smtClean="0"/>
              <a:t> </a:t>
            </a:r>
            <a:r>
              <a:rPr lang="en-US" b="1" dirty="0" err="1" smtClean="0"/>
              <a:t>i</a:t>
            </a:r>
            <a:r>
              <a:rPr lang="en-US" b="1" dirty="0" smtClean="0"/>
              <a:t> </a:t>
            </a:r>
            <a:r>
              <a:rPr lang="en-US" b="1" dirty="0" err="1" smtClean="0"/>
              <a:t>druge</a:t>
            </a:r>
            <a:r>
              <a:rPr lang="en-US" b="1" dirty="0" smtClean="0"/>
              <a:t> </a:t>
            </a:r>
            <a:r>
              <a:rPr lang="en-US" b="1" dirty="0" err="1" smtClean="0"/>
              <a:t>hemoragijske</a:t>
            </a:r>
            <a:r>
              <a:rPr lang="en-US" b="1" dirty="0" smtClean="0"/>
              <a:t> </a:t>
            </a:r>
            <a:r>
              <a:rPr lang="en-US" b="1" dirty="0" err="1" smtClean="0"/>
              <a:t>groznice</a:t>
            </a:r>
            <a:r>
              <a:rPr lang="en-US" b="1" dirty="0" smtClean="0"/>
              <a:t> </a:t>
            </a:r>
            <a:endParaRPr lang="en-US" dirty="0" smtClean="0"/>
          </a:p>
          <a:p>
            <a:r>
              <a:rPr lang="en-US" dirty="0" err="1" smtClean="0"/>
              <a:t>Cilj</a:t>
            </a:r>
            <a:r>
              <a:rPr lang="en-US" dirty="0" smtClean="0"/>
              <a:t>: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unapređenje</a:t>
            </a:r>
            <a:r>
              <a:rPr lang="en-US" dirty="0" smtClean="0"/>
              <a:t> </a:t>
            </a:r>
            <a:r>
              <a:rPr lang="en-US" dirty="0" err="1" smtClean="0"/>
              <a:t>nadzora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hemoragijskim</a:t>
            </a:r>
            <a:r>
              <a:rPr lang="en-US" dirty="0" smtClean="0"/>
              <a:t> </a:t>
            </a:r>
            <a:r>
              <a:rPr lang="en-US" dirty="0" err="1" smtClean="0"/>
              <a:t>groznicama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snižavanje</a:t>
            </a:r>
            <a:r>
              <a:rPr lang="en-US" dirty="0" smtClean="0"/>
              <a:t> </a:t>
            </a:r>
            <a:r>
              <a:rPr lang="en-US" dirty="0" err="1" smtClean="0"/>
              <a:t>stopa</a:t>
            </a:r>
            <a:r>
              <a:rPr lang="en-US" dirty="0" smtClean="0"/>
              <a:t> </a:t>
            </a:r>
            <a:r>
              <a:rPr lang="en-US" dirty="0" err="1" smtClean="0"/>
              <a:t>incidencije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mortaliteta</a:t>
            </a:r>
            <a:r>
              <a:rPr lang="en-US" dirty="0" smtClean="0"/>
              <a:t> </a:t>
            </a:r>
            <a:r>
              <a:rPr lang="en-US" dirty="0" err="1" smtClean="0"/>
              <a:t>hemoragijske</a:t>
            </a:r>
            <a:r>
              <a:rPr lang="en-US" dirty="0" smtClean="0"/>
              <a:t> </a:t>
            </a:r>
            <a:r>
              <a:rPr lang="en-US" dirty="0" err="1" smtClean="0"/>
              <a:t>groznice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bubrežnim</a:t>
            </a:r>
            <a:r>
              <a:rPr lang="en-US" dirty="0" smtClean="0"/>
              <a:t> </a:t>
            </a:r>
            <a:r>
              <a:rPr lang="en-US" dirty="0" err="1" smtClean="0"/>
              <a:t>sindromom</a:t>
            </a:r>
            <a:r>
              <a:rPr lang="en-US" dirty="0" smtClean="0"/>
              <a:t> u </a:t>
            </a:r>
            <a:r>
              <a:rPr lang="en-US" dirty="0" err="1" smtClean="0"/>
              <a:t>prirodnim</a:t>
            </a:r>
            <a:r>
              <a:rPr lang="en-US" dirty="0" smtClean="0"/>
              <a:t> </a:t>
            </a:r>
            <a:r>
              <a:rPr lang="en-US" dirty="0" err="1" smtClean="0"/>
              <a:t>žarištima</a:t>
            </a:r>
            <a:r>
              <a:rPr lang="en-US" dirty="0" smtClean="0"/>
              <a:t>. </a:t>
            </a:r>
          </a:p>
          <a:p>
            <a:r>
              <a:rPr lang="en-US" dirty="0" smtClean="0"/>
              <a:t>Mere: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sprovođenje</a:t>
            </a:r>
            <a:r>
              <a:rPr lang="en-US" dirty="0" smtClean="0"/>
              <a:t> </a:t>
            </a:r>
            <a:r>
              <a:rPr lang="en-US" dirty="0" err="1" smtClean="0"/>
              <a:t>nadzora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hemoragijskom</a:t>
            </a:r>
            <a:r>
              <a:rPr lang="en-US" dirty="0" smtClean="0"/>
              <a:t> </a:t>
            </a:r>
            <a:r>
              <a:rPr lang="en-US" dirty="0" err="1" smtClean="0"/>
              <a:t>groznicom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bubrežnim</a:t>
            </a:r>
            <a:r>
              <a:rPr lang="en-US" dirty="0" smtClean="0"/>
              <a:t> </a:t>
            </a:r>
            <a:r>
              <a:rPr lang="en-US" dirty="0" err="1" smtClean="0"/>
              <a:t>sindromom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drugim</a:t>
            </a:r>
            <a:r>
              <a:rPr lang="en-US" dirty="0" smtClean="0"/>
              <a:t> </a:t>
            </a:r>
            <a:r>
              <a:rPr lang="en-US" dirty="0" err="1" smtClean="0"/>
              <a:t>hemoragijskim</a:t>
            </a:r>
            <a:r>
              <a:rPr lang="en-US" dirty="0" smtClean="0"/>
              <a:t> </a:t>
            </a:r>
            <a:r>
              <a:rPr lang="en-US" dirty="0" err="1" smtClean="0"/>
              <a:t>groznicama</a:t>
            </a:r>
            <a:r>
              <a:rPr lang="en-US" dirty="0" smtClean="0"/>
              <a:t> u </a:t>
            </a:r>
            <a:r>
              <a:rPr lang="en-US" dirty="0" err="1" smtClean="0"/>
              <a:t>skladu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definicijom</a:t>
            </a:r>
            <a:r>
              <a:rPr lang="en-US" dirty="0" smtClean="0"/>
              <a:t> </a:t>
            </a:r>
            <a:r>
              <a:rPr lang="en-US" dirty="0" err="1" smtClean="0"/>
              <a:t>slučaja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epidemiološko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laboratorijsko</a:t>
            </a:r>
            <a:r>
              <a:rPr lang="en-US" dirty="0" smtClean="0"/>
              <a:t> </a:t>
            </a:r>
            <a:r>
              <a:rPr lang="en-US" dirty="0" err="1" smtClean="0"/>
              <a:t>ispitivanje</a:t>
            </a:r>
            <a:r>
              <a:rPr lang="en-US" dirty="0" smtClean="0"/>
              <a:t> </a:t>
            </a:r>
            <a:r>
              <a:rPr lang="en-US" dirty="0" err="1" smtClean="0"/>
              <a:t>svakog</a:t>
            </a:r>
            <a:r>
              <a:rPr lang="en-US" dirty="0" smtClean="0"/>
              <a:t> </a:t>
            </a:r>
            <a:r>
              <a:rPr lang="en-US" dirty="0" err="1" smtClean="0"/>
              <a:t>prijavljenog</a:t>
            </a:r>
            <a:r>
              <a:rPr lang="en-US" dirty="0" smtClean="0"/>
              <a:t> </a:t>
            </a:r>
            <a:r>
              <a:rPr lang="en-US" dirty="0" err="1" smtClean="0"/>
              <a:t>slučaja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klasifikacija</a:t>
            </a:r>
            <a:r>
              <a:rPr lang="en-US" dirty="0" smtClean="0"/>
              <a:t>, </a:t>
            </a:r>
            <a:r>
              <a:rPr lang="en-US" dirty="0" err="1" smtClean="0"/>
              <a:t>analiza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izveštavanje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definisanim</a:t>
            </a:r>
            <a:r>
              <a:rPr lang="en-US" dirty="0" smtClean="0"/>
              <a:t> </a:t>
            </a:r>
            <a:r>
              <a:rPr lang="en-US" dirty="0" err="1" smtClean="0"/>
              <a:t>kriterijumima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praćenje</a:t>
            </a:r>
            <a:r>
              <a:rPr lang="en-US" dirty="0" smtClean="0"/>
              <a:t> </a:t>
            </a:r>
            <a:r>
              <a:rPr lang="en-US" dirty="0" err="1" smtClean="0"/>
              <a:t>brojnosti</a:t>
            </a:r>
            <a:r>
              <a:rPr lang="en-US" dirty="0" smtClean="0"/>
              <a:t> </a:t>
            </a:r>
            <a:r>
              <a:rPr lang="en-US" dirty="0" err="1" smtClean="0"/>
              <a:t>mišolikih</a:t>
            </a:r>
            <a:r>
              <a:rPr lang="en-US" dirty="0" smtClean="0"/>
              <a:t> </a:t>
            </a:r>
            <a:r>
              <a:rPr lang="en-US" dirty="0" err="1" smtClean="0"/>
              <a:t>glodara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krpelja</a:t>
            </a:r>
            <a:r>
              <a:rPr lang="en-US" dirty="0" smtClean="0"/>
              <a:t> u </a:t>
            </a:r>
            <a:r>
              <a:rPr lang="en-US" dirty="0" err="1" smtClean="0"/>
              <a:t>prirodnim</a:t>
            </a:r>
            <a:r>
              <a:rPr lang="en-US" dirty="0" smtClean="0"/>
              <a:t> </a:t>
            </a:r>
            <a:r>
              <a:rPr lang="en-US" dirty="0" err="1" smtClean="0"/>
              <a:t>žarištima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preduzimanje</a:t>
            </a:r>
            <a:r>
              <a:rPr lang="en-US" dirty="0" smtClean="0"/>
              <a:t> DDD (</a:t>
            </a:r>
            <a:r>
              <a:rPr lang="en-US" dirty="0" err="1" smtClean="0"/>
              <a:t>dezinfekcija</a:t>
            </a:r>
            <a:r>
              <a:rPr lang="en-US" dirty="0" smtClean="0"/>
              <a:t>, </a:t>
            </a:r>
            <a:r>
              <a:rPr lang="en-US" dirty="0" err="1" smtClean="0"/>
              <a:t>dezinsekcija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deratizacija</a:t>
            </a:r>
            <a:r>
              <a:rPr lang="en-US" dirty="0" smtClean="0"/>
              <a:t>) </a:t>
            </a:r>
            <a:r>
              <a:rPr lang="en-US" dirty="0" err="1" smtClean="0"/>
              <a:t>mera</a:t>
            </a:r>
            <a:r>
              <a:rPr lang="en-US" dirty="0" smtClean="0"/>
              <a:t> u </a:t>
            </a:r>
            <a:r>
              <a:rPr lang="en-US" dirty="0" err="1" smtClean="0"/>
              <a:t>žarištima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5. </a:t>
            </a:r>
            <a:r>
              <a:rPr lang="en-US" dirty="0" err="1" smtClean="0"/>
              <a:t>redovno</a:t>
            </a:r>
            <a:r>
              <a:rPr lang="en-US" dirty="0" smtClean="0"/>
              <a:t> </a:t>
            </a:r>
            <a:r>
              <a:rPr lang="en-US" dirty="0" err="1" smtClean="0"/>
              <a:t>izveštavanja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nivoima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SPECIFIČNI CILJEVI I MERE PROGRAMA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 err="1" smtClean="0"/>
              <a:t>Zapaljenje</a:t>
            </a:r>
            <a:r>
              <a:rPr lang="en-US" b="1" dirty="0" smtClean="0"/>
              <a:t> </a:t>
            </a:r>
            <a:r>
              <a:rPr lang="en-US" b="1" dirty="0" err="1" smtClean="0"/>
              <a:t>creva</a:t>
            </a:r>
            <a:r>
              <a:rPr lang="en-US" b="1" dirty="0" smtClean="0"/>
              <a:t> </a:t>
            </a:r>
            <a:r>
              <a:rPr lang="en-US" b="1" dirty="0" err="1" smtClean="0"/>
              <a:t>izazvano</a:t>
            </a:r>
            <a:r>
              <a:rPr lang="en-US" b="1" dirty="0" smtClean="0"/>
              <a:t> </a:t>
            </a:r>
            <a:r>
              <a:rPr lang="en-US" b="1" dirty="0" err="1" smtClean="0"/>
              <a:t>bakterijom</a:t>
            </a:r>
            <a:r>
              <a:rPr lang="en-US" b="1" dirty="0" smtClean="0"/>
              <a:t> Clostridium </a:t>
            </a:r>
            <a:r>
              <a:rPr lang="en-US" b="1" dirty="0" err="1" smtClean="0"/>
              <a:t>difficile</a:t>
            </a:r>
            <a:r>
              <a:rPr lang="en-US" b="1" dirty="0" smtClean="0"/>
              <a:t> (</a:t>
            </a:r>
            <a:r>
              <a:rPr lang="en-US" b="1" dirty="0" err="1" smtClean="0"/>
              <a:t>Enterokolitis</a:t>
            </a:r>
            <a:r>
              <a:rPr lang="en-US" b="1" dirty="0" smtClean="0"/>
              <a:t> per Clostridium </a:t>
            </a:r>
            <a:r>
              <a:rPr lang="en-US" b="1" dirty="0" err="1" smtClean="0"/>
              <a:t>difficile</a:t>
            </a:r>
            <a:r>
              <a:rPr lang="en-US" b="1" dirty="0" smtClean="0"/>
              <a:t>) </a:t>
            </a:r>
            <a:endParaRPr lang="en-US" dirty="0" smtClean="0"/>
          </a:p>
          <a:p>
            <a:r>
              <a:rPr lang="en-US" dirty="0" err="1" smtClean="0"/>
              <a:t>Cilj</a:t>
            </a:r>
            <a:r>
              <a:rPr lang="en-US" dirty="0" smtClean="0"/>
              <a:t>: </a:t>
            </a:r>
            <a:r>
              <a:rPr lang="en-US" dirty="0" err="1" smtClean="0"/>
              <a:t>Snižavanje</a:t>
            </a:r>
            <a:r>
              <a:rPr lang="en-US" dirty="0" smtClean="0"/>
              <a:t> </a:t>
            </a:r>
            <a:r>
              <a:rPr lang="en-US" dirty="0" err="1" smtClean="0"/>
              <a:t>stopa</a:t>
            </a:r>
            <a:r>
              <a:rPr lang="en-US" dirty="0" smtClean="0"/>
              <a:t> </a:t>
            </a:r>
            <a:r>
              <a:rPr lang="en-US" dirty="0" err="1" smtClean="0"/>
              <a:t>incidencije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mortaliteta</a:t>
            </a:r>
            <a:r>
              <a:rPr lang="en-US" dirty="0" smtClean="0"/>
              <a:t>. </a:t>
            </a:r>
          </a:p>
          <a:p>
            <a:r>
              <a:rPr lang="en-US" dirty="0" smtClean="0"/>
              <a:t>Mere: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epidemiološki</a:t>
            </a:r>
            <a:r>
              <a:rPr lang="en-US" dirty="0" smtClean="0"/>
              <a:t> </a:t>
            </a:r>
            <a:r>
              <a:rPr lang="en-US" dirty="0" err="1" smtClean="0"/>
              <a:t>nadzor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zapaljenjem</a:t>
            </a:r>
            <a:r>
              <a:rPr lang="en-US" dirty="0" smtClean="0"/>
              <a:t> </a:t>
            </a:r>
            <a:r>
              <a:rPr lang="en-US" dirty="0" err="1" smtClean="0"/>
              <a:t>creva</a:t>
            </a:r>
            <a:r>
              <a:rPr lang="en-US" dirty="0" smtClean="0"/>
              <a:t> </a:t>
            </a:r>
            <a:r>
              <a:rPr lang="en-US" dirty="0" err="1" smtClean="0"/>
              <a:t>izazvanim</a:t>
            </a:r>
            <a:r>
              <a:rPr lang="en-US" dirty="0" smtClean="0"/>
              <a:t> </a:t>
            </a:r>
            <a:r>
              <a:rPr lang="en-US" dirty="0" err="1" smtClean="0"/>
              <a:t>bakterijom</a:t>
            </a:r>
            <a:r>
              <a:rPr lang="en-US" dirty="0" smtClean="0"/>
              <a:t> </a:t>
            </a:r>
            <a:r>
              <a:rPr lang="en-US" i="1" dirty="0" smtClean="0"/>
              <a:t>Clostridium </a:t>
            </a:r>
            <a:r>
              <a:rPr lang="en-US" i="1" dirty="0" err="1" smtClean="0"/>
              <a:t>difficile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otkrivanje</a:t>
            </a:r>
            <a:r>
              <a:rPr lang="en-US" dirty="0" smtClean="0"/>
              <a:t> </a:t>
            </a:r>
            <a:r>
              <a:rPr lang="en-US" dirty="0" err="1" smtClean="0"/>
              <a:t>obolelih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laboratorijsko</a:t>
            </a:r>
            <a:r>
              <a:rPr lang="en-US" dirty="0" smtClean="0"/>
              <a:t> </a:t>
            </a:r>
            <a:r>
              <a:rPr lang="en-US" dirty="0" err="1" smtClean="0"/>
              <a:t>ispitivanje</a:t>
            </a:r>
            <a:r>
              <a:rPr lang="en-US" dirty="0" smtClean="0"/>
              <a:t> </a:t>
            </a:r>
            <a:r>
              <a:rPr lang="en-US" dirty="0" err="1" smtClean="0"/>
              <a:t>uzročnika</a:t>
            </a:r>
            <a:r>
              <a:rPr lang="en-US" dirty="0" smtClean="0"/>
              <a:t> </a:t>
            </a:r>
            <a:r>
              <a:rPr lang="en-US" dirty="0" err="1" smtClean="0"/>
              <a:t>prema</a:t>
            </a:r>
            <a:r>
              <a:rPr lang="en-US" dirty="0" smtClean="0"/>
              <a:t> </a:t>
            </a:r>
            <a:r>
              <a:rPr lang="en-US" dirty="0" err="1" smtClean="0"/>
              <a:t>definisanim</a:t>
            </a:r>
            <a:r>
              <a:rPr lang="en-US" dirty="0" smtClean="0"/>
              <a:t> </a:t>
            </a:r>
            <a:r>
              <a:rPr lang="en-US" dirty="0" err="1" smtClean="0"/>
              <a:t>kriterijumima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identifikacija</a:t>
            </a:r>
            <a:r>
              <a:rPr lang="en-US" dirty="0" smtClean="0"/>
              <a:t> </a:t>
            </a:r>
            <a:r>
              <a:rPr lang="en-US" dirty="0" err="1" smtClean="0"/>
              <a:t>faktora</a:t>
            </a:r>
            <a:r>
              <a:rPr lang="en-US" dirty="0" smtClean="0"/>
              <a:t> </a:t>
            </a:r>
            <a:r>
              <a:rPr lang="en-US" dirty="0" err="1" smtClean="0"/>
              <a:t>rizika</a:t>
            </a:r>
            <a:r>
              <a:rPr lang="en-US" dirty="0" smtClean="0"/>
              <a:t> </a:t>
            </a:r>
            <a:r>
              <a:rPr lang="en-US" dirty="0" err="1" smtClean="0"/>
              <a:t>povezanih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zapaljenjem</a:t>
            </a:r>
            <a:r>
              <a:rPr lang="en-US" dirty="0" smtClean="0"/>
              <a:t> </a:t>
            </a:r>
            <a:r>
              <a:rPr lang="en-US" dirty="0" err="1" smtClean="0"/>
              <a:t>creva</a:t>
            </a:r>
            <a:r>
              <a:rPr lang="en-US" dirty="0" smtClean="0"/>
              <a:t> </a:t>
            </a:r>
            <a:r>
              <a:rPr lang="en-US" dirty="0" err="1" smtClean="0"/>
              <a:t>izazvanim</a:t>
            </a:r>
            <a:r>
              <a:rPr lang="en-US" dirty="0" smtClean="0"/>
              <a:t> </a:t>
            </a:r>
            <a:r>
              <a:rPr lang="en-US" dirty="0" err="1" smtClean="0"/>
              <a:t>bakterijom</a:t>
            </a:r>
            <a:r>
              <a:rPr lang="en-US" dirty="0" smtClean="0"/>
              <a:t> </a:t>
            </a:r>
            <a:r>
              <a:rPr lang="en-US" i="1" dirty="0" smtClean="0"/>
              <a:t>Clostridium </a:t>
            </a:r>
            <a:r>
              <a:rPr lang="en-US" i="1" dirty="0" err="1" smtClean="0"/>
              <a:t>difficile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evaluacija</a:t>
            </a:r>
            <a:r>
              <a:rPr lang="en-US" dirty="0" smtClean="0"/>
              <a:t> </a:t>
            </a:r>
            <a:r>
              <a:rPr lang="en-US" dirty="0" err="1" smtClean="0"/>
              <a:t>primene</a:t>
            </a:r>
            <a:r>
              <a:rPr lang="en-US" dirty="0" smtClean="0"/>
              <a:t> </a:t>
            </a:r>
            <a:r>
              <a:rPr lang="en-US" dirty="0" err="1" smtClean="0"/>
              <a:t>antibiotika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kvalitativnim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kvantitativnim</a:t>
            </a:r>
            <a:r>
              <a:rPr lang="en-US" dirty="0" smtClean="0"/>
              <a:t> </a:t>
            </a:r>
            <a:r>
              <a:rPr lang="en-US" dirty="0" err="1" smtClean="0"/>
              <a:t>prikazom</a:t>
            </a:r>
            <a:r>
              <a:rPr lang="en-US" dirty="0" smtClean="0"/>
              <a:t> </a:t>
            </a:r>
            <a:r>
              <a:rPr lang="en-US" dirty="0" err="1" smtClean="0"/>
              <a:t>propisivanja</a:t>
            </a:r>
            <a:r>
              <a:rPr lang="en-US" dirty="0" smtClean="0"/>
              <a:t> </a:t>
            </a:r>
            <a:r>
              <a:rPr lang="en-US" dirty="0" err="1" smtClean="0"/>
              <a:t>antimikrobnih</a:t>
            </a:r>
            <a:r>
              <a:rPr lang="en-US" dirty="0" smtClean="0"/>
              <a:t> </a:t>
            </a:r>
            <a:r>
              <a:rPr lang="en-US" dirty="0" err="1" smtClean="0"/>
              <a:t>agenasa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agenasa</a:t>
            </a:r>
            <a:r>
              <a:rPr lang="en-US" dirty="0" smtClean="0"/>
              <a:t> "</a:t>
            </a:r>
            <a:r>
              <a:rPr lang="en-US" dirty="0" err="1" smtClean="0"/>
              <a:t>visokog</a:t>
            </a:r>
            <a:r>
              <a:rPr lang="en-US" dirty="0" smtClean="0"/>
              <a:t> </a:t>
            </a:r>
            <a:r>
              <a:rPr lang="en-US" dirty="0" err="1" smtClean="0"/>
              <a:t>rizika</a:t>
            </a:r>
            <a:r>
              <a:rPr lang="en-US" dirty="0" smtClean="0"/>
              <a:t>"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pojavu</a:t>
            </a:r>
            <a:r>
              <a:rPr lang="en-US" dirty="0" smtClean="0"/>
              <a:t> </a:t>
            </a:r>
            <a:r>
              <a:rPr lang="en-US" dirty="0" err="1" smtClean="0"/>
              <a:t>zapaljenja</a:t>
            </a:r>
            <a:r>
              <a:rPr lang="en-US" dirty="0" smtClean="0"/>
              <a:t> </a:t>
            </a:r>
            <a:r>
              <a:rPr lang="en-US" dirty="0" err="1" smtClean="0"/>
              <a:t>creva</a:t>
            </a:r>
            <a:r>
              <a:rPr lang="en-US" dirty="0" smtClean="0"/>
              <a:t> </a:t>
            </a:r>
            <a:r>
              <a:rPr lang="en-US" dirty="0" err="1" smtClean="0"/>
              <a:t>izazvanog</a:t>
            </a:r>
            <a:r>
              <a:rPr lang="en-US" dirty="0" smtClean="0"/>
              <a:t> </a:t>
            </a:r>
            <a:r>
              <a:rPr lang="en-US" dirty="0" err="1" smtClean="0"/>
              <a:t>bakterijom</a:t>
            </a:r>
            <a:r>
              <a:rPr lang="en-US" dirty="0" smtClean="0"/>
              <a:t> </a:t>
            </a:r>
            <a:r>
              <a:rPr lang="en-US" i="1" dirty="0" smtClean="0"/>
              <a:t>Clostridium </a:t>
            </a:r>
            <a:r>
              <a:rPr lang="en-US" i="1" dirty="0" err="1" smtClean="0"/>
              <a:t>difficile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5. </a:t>
            </a:r>
            <a:r>
              <a:rPr lang="en-US" dirty="0" err="1" smtClean="0"/>
              <a:t>redovno</a:t>
            </a:r>
            <a:r>
              <a:rPr lang="en-US" dirty="0" smtClean="0"/>
              <a:t> </a:t>
            </a:r>
            <a:r>
              <a:rPr lang="en-US" dirty="0" err="1" smtClean="0"/>
              <a:t>izveštavanje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nivoima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6. </a:t>
            </a:r>
            <a:r>
              <a:rPr lang="en-US" dirty="0" err="1" smtClean="0"/>
              <a:t>edukacija</a:t>
            </a:r>
            <a:r>
              <a:rPr lang="en-US" dirty="0" smtClean="0"/>
              <a:t> o </a:t>
            </a:r>
            <a:r>
              <a:rPr lang="en-US" dirty="0" err="1" smtClean="0"/>
              <a:t>zapaljenju</a:t>
            </a:r>
            <a:r>
              <a:rPr lang="en-US" dirty="0" smtClean="0"/>
              <a:t> </a:t>
            </a:r>
            <a:r>
              <a:rPr lang="en-US" dirty="0" err="1" smtClean="0"/>
              <a:t>creva</a:t>
            </a:r>
            <a:r>
              <a:rPr lang="en-US" dirty="0" smtClean="0"/>
              <a:t> </a:t>
            </a:r>
            <a:r>
              <a:rPr lang="en-US" dirty="0" err="1" smtClean="0"/>
              <a:t>izazvanom</a:t>
            </a:r>
            <a:r>
              <a:rPr lang="en-US" dirty="0" smtClean="0"/>
              <a:t> </a:t>
            </a:r>
            <a:r>
              <a:rPr lang="en-US" dirty="0" err="1" smtClean="0"/>
              <a:t>bakterijom</a:t>
            </a:r>
            <a:r>
              <a:rPr lang="en-US" dirty="0" smtClean="0"/>
              <a:t> </a:t>
            </a:r>
            <a:r>
              <a:rPr lang="en-US" i="1" dirty="0" smtClean="0"/>
              <a:t>Clostridium </a:t>
            </a:r>
            <a:r>
              <a:rPr lang="en-US" i="1" dirty="0" err="1" smtClean="0"/>
              <a:t>difficile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7. </a:t>
            </a:r>
            <a:r>
              <a:rPr lang="en-US" dirty="0" err="1" smtClean="0"/>
              <a:t>adekvatna</a:t>
            </a:r>
            <a:r>
              <a:rPr lang="en-US" dirty="0" smtClean="0"/>
              <a:t> </a:t>
            </a:r>
            <a:r>
              <a:rPr lang="en-US" dirty="0" err="1" smtClean="0"/>
              <a:t>primena</a:t>
            </a:r>
            <a:r>
              <a:rPr lang="en-US" dirty="0" smtClean="0"/>
              <a:t> </a:t>
            </a:r>
            <a:r>
              <a:rPr lang="en-US" dirty="0" err="1" smtClean="0"/>
              <a:t>kontaktne</a:t>
            </a:r>
            <a:r>
              <a:rPr lang="en-US" dirty="0" smtClean="0"/>
              <a:t> </a:t>
            </a:r>
            <a:r>
              <a:rPr lang="en-US" dirty="0" err="1" smtClean="0"/>
              <a:t>izolacije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8. </a:t>
            </a:r>
            <a:r>
              <a:rPr lang="en-US" dirty="0" err="1" smtClean="0"/>
              <a:t>adekvatno</a:t>
            </a:r>
            <a:r>
              <a:rPr lang="en-US" dirty="0" smtClean="0"/>
              <a:t> </a:t>
            </a:r>
            <a:r>
              <a:rPr lang="en-US" dirty="0" err="1" smtClean="0"/>
              <a:t>izvođenje</a:t>
            </a:r>
            <a:r>
              <a:rPr lang="en-US" dirty="0" smtClean="0"/>
              <a:t> </a:t>
            </a:r>
            <a:r>
              <a:rPr lang="en-US" dirty="0" err="1" smtClean="0"/>
              <a:t>higijene</a:t>
            </a:r>
            <a:r>
              <a:rPr lang="en-US" dirty="0" smtClean="0"/>
              <a:t> </a:t>
            </a:r>
            <a:r>
              <a:rPr lang="en-US" dirty="0" err="1" smtClean="0"/>
              <a:t>ruku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upotrebe</a:t>
            </a:r>
            <a:r>
              <a:rPr lang="en-US" dirty="0" smtClean="0"/>
              <a:t> </a:t>
            </a:r>
            <a:r>
              <a:rPr lang="en-US" dirty="0" err="1" smtClean="0"/>
              <a:t>zaštitne</a:t>
            </a:r>
            <a:r>
              <a:rPr lang="en-US" dirty="0" smtClean="0"/>
              <a:t> </a:t>
            </a:r>
            <a:r>
              <a:rPr lang="en-US" dirty="0" err="1" smtClean="0"/>
              <a:t>opreme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9. </a:t>
            </a:r>
            <a:r>
              <a:rPr lang="en-US" dirty="0" err="1" smtClean="0"/>
              <a:t>adekvatno</a:t>
            </a:r>
            <a:r>
              <a:rPr lang="en-US" dirty="0" smtClean="0"/>
              <a:t> </a:t>
            </a:r>
            <a:r>
              <a:rPr lang="en-US" dirty="0" err="1" smtClean="0"/>
              <a:t>čišćenje</a:t>
            </a:r>
            <a:r>
              <a:rPr lang="en-US" dirty="0" smtClean="0"/>
              <a:t>, </a:t>
            </a:r>
            <a:r>
              <a:rPr lang="en-US" dirty="0" err="1" smtClean="0"/>
              <a:t>pranje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dezinfekcija</a:t>
            </a:r>
            <a:r>
              <a:rPr lang="en-US" dirty="0" smtClean="0"/>
              <a:t> </a:t>
            </a:r>
            <a:r>
              <a:rPr lang="en-US" dirty="0" err="1" smtClean="0"/>
              <a:t>površina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medicinskog</a:t>
            </a:r>
            <a:r>
              <a:rPr lang="en-US" dirty="0" smtClean="0"/>
              <a:t> </a:t>
            </a:r>
            <a:r>
              <a:rPr lang="en-US" dirty="0" err="1" smtClean="0"/>
              <a:t>pribora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opreme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10. </a:t>
            </a:r>
            <a:r>
              <a:rPr lang="en-US" dirty="0" err="1" smtClean="0"/>
              <a:t>otkrivanje</a:t>
            </a:r>
            <a:r>
              <a:rPr lang="en-US" dirty="0" smtClean="0"/>
              <a:t>, </a:t>
            </a:r>
            <a:r>
              <a:rPr lang="en-US" dirty="0" err="1" smtClean="0"/>
              <a:t>istraživanje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kontrola</a:t>
            </a:r>
            <a:r>
              <a:rPr lang="en-US" dirty="0" smtClean="0"/>
              <a:t> </a:t>
            </a:r>
            <a:r>
              <a:rPr lang="en-US" dirty="0" err="1" smtClean="0"/>
              <a:t>epidemija</a:t>
            </a:r>
            <a:r>
              <a:rPr lang="en-US" dirty="0" smtClean="0"/>
              <a:t> </a:t>
            </a:r>
            <a:r>
              <a:rPr lang="en-US" dirty="0" err="1" smtClean="0"/>
              <a:t>zapaljenja</a:t>
            </a:r>
            <a:r>
              <a:rPr lang="en-US" dirty="0" smtClean="0"/>
              <a:t> </a:t>
            </a:r>
            <a:r>
              <a:rPr lang="en-US" dirty="0" err="1" smtClean="0"/>
              <a:t>creva</a:t>
            </a:r>
            <a:r>
              <a:rPr lang="en-US" dirty="0" smtClean="0"/>
              <a:t> </a:t>
            </a:r>
            <a:r>
              <a:rPr lang="en-US" dirty="0" err="1" smtClean="0"/>
              <a:t>izazvanih</a:t>
            </a:r>
            <a:r>
              <a:rPr lang="en-US" dirty="0" smtClean="0"/>
              <a:t> </a:t>
            </a:r>
            <a:r>
              <a:rPr lang="en-US" dirty="0" err="1" smtClean="0"/>
              <a:t>bakterijom</a:t>
            </a:r>
            <a:r>
              <a:rPr lang="en-US" dirty="0" smtClean="0"/>
              <a:t> </a:t>
            </a:r>
            <a:r>
              <a:rPr lang="en-US" i="1" dirty="0" smtClean="0"/>
              <a:t>Clostridium </a:t>
            </a:r>
            <a:r>
              <a:rPr lang="en-US" i="1" dirty="0" err="1" smtClean="0"/>
              <a:t>difficile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utvrđivanje</a:t>
            </a:r>
            <a:r>
              <a:rPr lang="en-US" dirty="0" smtClean="0"/>
              <a:t> </a:t>
            </a:r>
            <a:r>
              <a:rPr lang="en-US" dirty="0" err="1" smtClean="0"/>
              <a:t>ribotipa</a:t>
            </a:r>
            <a:r>
              <a:rPr lang="en-US" dirty="0" smtClean="0"/>
              <a:t> </a:t>
            </a:r>
            <a:r>
              <a:rPr lang="en-US" dirty="0" err="1" smtClean="0"/>
              <a:t>toksigenih</a:t>
            </a:r>
            <a:r>
              <a:rPr lang="en-US" dirty="0" smtClean="0"/>
              <a:t> </a:t>
            </a:r>
            <a:r>
              <a:rPr lang="en-US" dirty="0" err="1" smtClean="0"/>
              <a:t>sojeva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SPECIFIČNI CILJEVI I MERE PROGRAMA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err="1" smtClean="0"/>
              <a:t>Infekcije</a:t>
            </a:r>
            <a:r>
              <a:rPr lang="en-US" b="1" dirty="0" smtClean="0"/>
              <a:t> </a:t>
            </a:r>
            <a:r>
              <a:rPr lang="en-US" b="1" dirty="0" err="1" smtClean="0"/>
              <a:t>povezane</a:t>
            </a:r>
            <a:r>
              <a:rPr lang="en-US" b="1" dirty="0" smtClean="0"/>
              <a:t> </a:t>
            </a:r>
            <a:r>
              <a:rPr lang="en-US" b="1" dirty="0" err="1" smtClean="0"/>
              <a:t>sa</a:t>
            </a:r>
            <a:r>
              <a:rPr lang="en-US" b="1" dirty="0" smtClean="0"/>
              <a:t> </a:t>
            </a:r>
            <a:r>
              <a:rPr lang="en-US" b="1" dirty="0" err="1" smtClean="0"/>
              <a:t>zdravstvenom</a:t>
            </a:r>
            <a:r>
              <a:rPr lang="en-US" b="1" dirty="0" smtClean="0"/>
              <a:t> </a:t>
            </a:r>
            <a:r>
              <a:rPr lang="en-US" b="1" dirty="0" err="1" smtClean="0"/>
              <a:t>zaštitom</a:t>
            </a:r>
            <a:r>
              <a:rPr lang="en-US" b="1" dirty="0" smtClean="0"/>
              <a:t>, </a:t>
            </a:r>
            <a:r>
              <a:rPr lang="en-US" b="1" dirty="0" err="1" smtClean="0"/>
              <a:t>odnosno</a:t>
            </a:r>
            <a:r>
              <a:rPr lang="en-US" b="1" dirty="0" smtClean="0"/>
              <a:t> </a:t>
            </a:r>
            <a:r>
              <a:rPr lang="en-US" b="1" dirty="0" err="1" smtClean="0"/>
              <a:t>bolničke</a:t>
            </a:r>
            <a:r>
              <a:rPr lang="en-US" b="1" dirty="0" smtClean="0"/>
              <a:t> </a:t>
            </a:r>
            <a:r>
              <a:rPr lang="en-US" b="1" dirty="0" err="1" smtClean="0"/>
              <a:t>infekcije</a:t>
            </a:r>
            <a:r>
              <a:rPr lang="en-US" b="1" dirty="0" smtClean="0"/>
              <a:t> </a:t>
            </a:r>
            <a:endParaRPr lang="en-US" dirty="0" smtClean="0"/>
          </a:p>
          <a:p>
            <a:r>
              <a:rPr lang="en-US" dirty="0" err="1" smtClean="0"/>
              <a:t>Cilj</a:t>
            </a:r>
            <a:r>
              <a:rPr lang="en-US" dirty="0" smtClean="0"/>
              <a:t>: </a:t>
            </a:r>
            <a:r>
              <a:rPr lang="en-US" dirty="0" err="1" smtClean="0"/>
              <a:t>Snižavanje</a:t>
            </a:r>
            <a:r>
              <a:rPr lang="en-US" dirty="0" smtClean="0"/>
              <a:t> </a:t>
            </a:r>
            <a:r>
              <a:rPr lang="en-US" dirty="0" err="1" smtClean="0"/>
              <a:t>stopa</a:t>
            </a:r>
            <a:r>
              <a:rPr lang="en-US" dirty="0" smtClean="0"/>
              <a:t> </a:t>
            </a:r>
            <a:r>
              <a:rPr lang="en-US" dirty="0" err="1" smtClean="0"/>
              <a:t>incidencije</a:t>
            </a:r>
            <a:r>
              <a:rPr lang="en-US" dirty="0" smtClean="0"/>
              <a:t> </a:t>
            </a:r>
            <a:r>
              <a:rPr lang="en-US" dirty="0" err="1" smtClean="0"/>
              <a:t>infekcija</a:t>
            </a:r>
            <a:r>
              <a:rPr lang="en-US" dirty="0" smtClean="0"/>
              <a:t> </a:t>
            </a:r>
            <a:r>
              <a:rPr lang="en-US" dirty="0" err="1" smtClean="0"/>
              <a:t>povezanih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zdravstvenom</a:t>
            </a:r>
            <a:r>
              <a:rPr lang="en-US" dirty="0" smtClean="0"/>
              <a:t> </a:t>
            </a:r>
            <a:r>
              <a:rPr lang="en-US" dirty="0" err="1" smtClean="0"/>
              <a:t>zaštitom</a:t>
            </a:r>
            <a:r>
              <a:rPr lang="en-US" dirty="0" smtClean="0"/>
              <a:t>. </a:t>
            </a:r>
          </a:p>
          <a:p>
            <a:r>
              <a:rPr lang="en-US" dirty="0" smtClean="0"/>
              <a:t>Mere: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poboljšanje</a:t>
            </a:r>
            <a:r>
              <a:rPr lang="en-US" dirty="0" smtClean="0"/>
              <a:t> </a:t>
            </a:r>
            <a:r>
              <a:rPr lang="en-US" dirty="0" err="1" smtClean="0"/>
              <a:t>epidemiološkog</a:t>
            </a:r>
            <a:r>
              <a:rPr lang="en-US" dirty="0" smtClean="0"/>
              <a:t> </a:t>
            </a:r>
            <a:r>
              <a:rPr lang="en-US" dirty="0" err="1" smtClean="0"/>
              <a:t>nadzora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infekcijama</a:t>
            </a:r>
            <a:r>
              <a:rPr lang="en-US" dirty="0" smtClean="0"/>
              <a:t> </a:t>
            </a:r>
            <a:r>
              <a:rPr lang="en-US" dirty="0" err="1" smtClean="0"/>
              <a:t>povezanim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zdravstvenom</a:t>
            </a:r>
            <a:r>
              <a:rPr lang="en-US" dirty="0" smtClean="0"/>
              <a:t> </a:t>
            </a:r>
            <a:r>
              <a:rPr lang="en-US" dirty="0" err="1" smtClean="0"/>
              <a:t>zaštitom</a:t>
            </a:r>
            <a:r>
              <a:rPr lang="en-US" dirty="0" smtClean="0"/>
              <a:t>;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praćenje</a:t>
            </a:r>
            <a:r>
              <a:rPr lang="en-US" dirty="0" smtClean="0"/>
              <a:t> </a:t>
            </a:r>
            <a:r>
              <a:rPr lang="en-US" dirty="0" err="1" smtClean="0"/>
              <a:t>distribucije</a:t>
            </a:r>
            <a:r>
              <a:rPr lang="en-US" dirty="0" smtClean="0"/>
              <a:t> </a:t>
            </a:r>
            <a:r>
              <a:rPr lang="en-US" dirty="0" err="1" smtClean="0"/>
              <a:t>uzročnika</a:t>
            </a:r>
            <a:r>
              <a:rPr lang="en-US" dirty="0" smtClean="0"/>
              <a:t> </a:t>
            </a:r>
            <a:r>
              <a:rPr lang="en-US" dirty="0" err="1" smtClean="0"/>
              <a:t>infekcija</a:t>
            </a:r>
            <a:r>
              <a:rPr lang="en-US" dirty="0" smtClean="0"/>
              <a:t> </a:t>
            </a:r>
            <a:r>
              <a:rPr lang="en-US" dirty="0" err="1" smtClean="0"/>
              <a:t>povezanih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zdravstvenom</a:t>
            </a:r>
            <a:r>
              <a:rPr lang="en-US" dirty="0" smtClean="0"/>
              <a:t> </a:t>
            </a:r>
            <a:r>
              <a:rPr lang="en-US" dirty="0" err="1" smtClean="0"/>
              <a:t>zaštitom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jačanje</a:t>
            </a:r>
            <a:r>
              <a:rPr lang="en-US" dirty="0" smtClean="0"/>
              <a:t> </a:t>
            </a:r>
            <a:r>
              <a:rPr lang="en-US" dirty="0" err="1" smtClean="0"/>
              <a:t>praćenja</a:t>
            </a:r>
            <a:r>
              <a:rPr lang="en-US" dirty="0" smtClean="0"/>
              <a:t> </a:t>
            </a:r>
            <a:r>
              <a:rPr lang="en-US" dirty="0" err="1" smtClean="0"/>
              <a:t>rezistencije</a:t>
            </a:r>
            <a:r>
              <a:rPr lang="en-US" dirty="0" smtClean="0"/>
              <a:t> </a:t>
            </a:r>
            <a:r>
              <a:rPr lang="en-US" dirty="0" err="1" smtClean="0"/>
              <a:t>bakterija</a:t>
            </a:r>
            <a:r>
              <a:rPr lang="en-US" dirty="0" smtClean="0"/>
              <a:t>, </a:t>
            </a:r>
            <a:r>
              <a:rPr lang="en-US" i="1" dirty="0" smtClean="0"/>
              <a:t>Staphylococcus </a:t>
            </a:r>
            <a:r>
              <a:rPr lang="en-US" i="1" dirty="0" err="1" smtClean="0"/>
              <a:t>aureus</a:t>
            </a:r>
            <a:r>
              <a:rPr lang="en-US" i="1" dirty="0" smtClean="0"/>
              <a:t>, </a:t>
            </a:r>
            <a:r>
              <a:rPr lang="en-US" i="1" dirty="0" err="1" smtClean="0"/>
              <a:t>Enterococcus</a:t>
            </a:r>
            <a:r>
              <a:rPr lang="en-US" i="1" dirty="0" smtClean="0"/>
              <a:t> </a:t>
            </a:r>
            <a:r>
              <a:rPr lang="en-US" i="1" dirty="0" err="1" smtClean="0"/>
              <a:t>faecalis</a:t>
            </a:r>
            <a:r>
              <a:rPr lang="en-US" i="1" dirty="0" smtClean="0"/>
              <a:t>, </a:t>
            </a:r>
            <a:r>
              <a:rPr lang="en-US" i="1" dirty="0" err="1" smtClean="0"/>
              <a:t>Enterococcus</a:t>
            </a:r>
            <a:r>
              <a:rPr lang="en-US" i="1" dirty="0" smtClean="0"/>
              <a:t> </a:t>
            </a:r>
            <a:r>
              <a:rPr lang="en-US" i="1" dirty="0" err="1" smtClean="0"/>
              <a:t>faecium</a:t>
            </a:r>
            <a:r>
              <a:rPr lang="en-US" i="1" dirty="0" smtClean="0"/>
              <a:t>, Escherichia coli, </a:t>
            </a:r>
            <a:r>
              <a:rPr lang="en-US" i="1" dirty="0" err="1" smtClean="0"/>
              <a:t>Klebsiella</a:t>
            </a:r>
            <a:r>
              <a:rPr lang="en-US" i="1" dirty="0" smtClean="0"/>
              <a:t> </a:t>
            </a:r>
            <a:r>
              <a:rPr lang="en-US" i="1" dirty="0" err="1" smtClean="0"/>
              <a:t>pneumoniae</a:t>
            </a:r>
            <a:r>
              <a:rPr lang="en-US" i="1" dirty="0" smtClean="0"/>
              <a:t>, Pseudomonas </a:t>
            </a:r>
            <a:r>
              <a:rPr lang="en-US" i="1" dirty="0" err="1" smtClean="0"/>
              <a:t>aeruginosa</a:t>
            </a:r>
            <a:r>
              <a:rPr lang="en-US" i="1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i="1" dirty="0" err="1" smtClean="0"/>
              <a:t>Acinetobacter</a:t>
            </a:r>
            <a:r>
              <a:rPr lang="en-US" i="1" dirty="0" smtClean="0"/>
              <a:t> </a:t>
            </a:r>
            <a:r>
              <a:rPr lang="en-US" dirty="0" smtClean="0"/>
              <a:t>spp.,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atimikrobne</a:t>
            </a:r>
            <a:r>
              <a:rPr lang="en-US" dirty="0" smtClean="0"/>
              <a:t> </a:t>
            </a:r>
            <a:r>
              <a:rPr lang="en-US" dirty="0" err="1" smtClean="0"/>
              <a:t>agense</a:t>
            </a:r>
            <a:r>
              <a:rPr lang="en-US" dirty="0" smtClean="0"/>
              <a:t>, </a:t>
            </a:r>
            <a:r>
              <a:rPr lang="en-US" dirty="0" err="1" smtClean="0"/>
              <a:t>prema</a:t>
            </a:r>
            <a:r>
              <a:rPr lang="en-US" dirty="0" smtClean="0"/>
              <a:t> </a:t>
            </a:r>
            <a:r>
              <a:rPr lang="en-US" dirty="0" err="1" smtClean="0"/>
              <a:t>definisanim</a:t>
            </a:r>
            <a:r>
              <a:rPr lang="en-US" dirty="0" smtClean="0"/>
              <a:t> </a:t>
            </a:r>
            <a:r>
              <a:rPr lang="en-US" dirty="0" err="1" smtClean="0"/>
              <a:t>kriterijumima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redovno</a:t>
            </a:r>
            <a:r>
              <a:rPr lang="en-US" dirty="0" smtClean="0"/>
              <a:t> </a:t>
            </a:r>
            <a:r>
              <a:rPr lang="en-US" dirty="0" err="1" smtClean="0"/>
              <a:t>izveštavanje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nivoima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jačanje</a:t>
            </a:r>
            <a:r>
              <a:rPr lang="en-US" dirty="0" smtClean="0"/>
              <a:t> </a:t>
            </a:r>
            <a:r>
              <a:rPr lang="en-US" dirty="0" err="1" smtClean="0"/>
              <a:t>organizacionih</a:t>
            </a:r>
            <a:r>
              <a:rPr lang="en-US" dirty="0" smtClean="0"/>
              <a:t> </a:t>
            </a:r>
            <a:r>
              <a:rPr lang="en-US" dirty="0" err="1" smtClean="0"/>
              <a:t>struktura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sprečavanje</a:t>
            </a:r>
            <a:r>
              <a:rPr lang="en-US" dirty="0" smtClean="0"/>
              <a:t>, </a:t>
            </a:r>
            <a:r>
              <a:rPr lang="en-US" dirty="0" err="1" smtClean="0"/>
              <a:t>rano</a:t>
            </a:r>
            <a:r>
              <a:rPr lang="en-US" dirty="0" smtClean="0"/>
              <a:t> </a:t>
            </a:r>
            <a:r>
              <a:rPr lang="en-US" dirty="0" err="1" smtClean="0"/>
              <a:t>otkrivanje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suzbijanje</a:t>
            </a:r>
            <a:r>
              <a:rPr lang="en-US" dirty="0" smtClean="0"/>
              <a:t> </a:t>
            </a:r>
            <a:r>
              <a:rPr lang="en-US" dirty="0" err="1" smtClean="0"/>
              <a:t>infekcija</a:t>
            </a:r>
            <a:r>
              <a:rPr lang="en-US" dirty="0" smtClean="0"/>
              <a:t> </a:t>
            </a:r>
            <a:r>
              <a:rPr lang="en-US" dirty="0" err="1" smtClean="0"/>
              <a:t>povezanih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zdravstvenom</a:t>
            </a:r>
            <a:r>
              <a:rPr lang="en-US" dirty="0" smtClean="0"/>
              <a:t> </a:t>
            </a:r>
            <a:r>
              <a:rPr lang="en-US" dirty="0" err="1" smtClean="0"/>
              <a:t>zaštitom</a:t>
            </a:r>
            <a:r>
              <a:rPr lang="en-US" dirty="0" smtClean="0"/>
              <a:t>; </a:t>
            </a:r>
          </a:p>
          <a:p>
            <a:r>
              <a:rPr lang="en-US" dirty="0" smtClean="0"/>
              <a:t>5. </a:t>
            </a:r>
            <a:r>
              <a:rPr lang="en-US" dirty="0" err="1" smtClean="0"/>
              <a:t>donošenje</a:t>
            </a:r>
            <a:r>
              <a:rPr lang="en-US" dirty="0" smtClean="0"/>
              <a:t> </a:t>
            </a:r>
            <a:r>
              <a:rPr lang="en-US" dirty="0" err="1" smtClean="0"/>
              <a:t>uputstava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prevenciju</a:t>
            </a:r>
            <a:r>
              <a:rPr lang="en-US" dirty="0" smtClean="0"/>
              <a:t> </a:t>
            </a:r>
            <a:r>
              <a:rPr lang="en-US" dirty="0" err="1" smtClean="0"/>
              <a:t>infekcija</a:t>
            </a:r>
            <a:r>
              <a:rPr lang="en-US" dirty="0" smtClean="0"/>
              <a:t> </a:t>
            </a:r>
            <a:r>
              <a:rPr lang="en-US" dirty="0" err="1" smtClean="0"/>
              <a:t>povezanih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zdravstvenom</a:t>
            </a:r>
            <a:r>
              <a:rPr lang="en-US" dirty="0" smtClean="0"/>
              <a:t> </a:t>
            </a:r>
            <a:r>
              <a:rPr lang="en-US" dirty="0" err="1" smtClean="0"/>
              <a:t>zaštitom</a:t>
            </a:r>
            <a:r>
              <a:rPr lang="en-US" dirty="0" smtClean="0"/>
              <a:t>; </a:t>
            </a:r>
          </a:p>
          <a:p>
            <a:r>
              <a:rPr lang="en-US" dirty="0" smtClean="0"/>
              <a:t>6. </a:t>
            </a:r>
            <a:r>
              <a:rPr lang="en-US" dirty="0" err="1" smtClean="0"/>
              <a:t>edukacija</a:t>
            </a:r>
            <a:r>
              <a:rPr lang="en-US" dirty="0" smtClean="0"/>
              <a:t> o </a:t>
            </a:r>
            <a:r>
              <a:rPr lang="en-US" dirty="0" err="1" smtClean="0"/>
              <a:t>infekcijama</a:t>
            </a:r>
            <a:r>
              <a:rPr lang="en-US" dirty="0" smtClean="0"/>
              <a:t> </a:t>
            </a:r>
            <a:r>
              <a:rPr lang="en-US" dirty="0" err="1" smtClean="0"/>
              <a:t>povezanim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zdravstvenom</a:t>
            </a:r>
            <a:r>
              <a:rPr lang="en-US" dirty="0" smtClean="0"/>
              <a:t> </a:t>
            </a:r>
            <a:r>
              <a:rPr lang="en-US" dirty="0" err="1" smtClean="0"/>
              <a:t>zaštitom</a:t>
            </a:r>
            <a:r>
              <a:rPr lang="en-US" dirty="0" smtClean="0"/>
              <a:t>; </a:t>
            </a:r>
          </a:p>
          <a:p>
            <a:r>
              <a:rPr lang="en-US" dirty="0" smtClean="0"/>
              <a:t>7. </a:t>
            </a:r>
            <a:r>
              <a:rPr lang="en-US" dirty="0" err="1" smtClean="0"/>
              <a:t>otkrivanje</a:t>
            </a:r>
            <a:r>
              <a:rPr lang="en-US" dirty="0" smtClean="0"/>
              <a:t>, </a:t>
            </a:r>
            <a:r>
              <a:rPr lang="en-US" dirty="0" err="1" smtClean="0"/>
              <a:t>istraživanje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kontrola</a:t>
            </a:r>
            <a:r>
              <a:rPr lang="en-US" dirty="0" smtClean="0"/>
              <a:t> </a:t>
            </a:r>
            <a:r>
              <a:rPr lang="en-US" dirty="0" err="1" smtClean="0"/>
              <a:t>epidemija</a:t>
            </a:r>
            <a:r>
              <a:rPr lang="en-US" dirty="0" smtClean="0"/>
              <a:t> </a:t>
            </a:r>
            <a:r>
              <a:rPr lang="en-US" dirty="0" err="1" smtClean="0"/>
              <a:t>infekcija</a:t>
            </a:r>
            <a:r>
              <a:rPr lang="en-US" dirty="0" smtClean="0"/>
              <a:t> </a:t>
            </a:r>
            <a:r>
              <a:rPr lang="en-US" dirty="0" err="1" smtClean="0"/>
              <a:t>povezanih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zdravstvenom</a:t>
            </a:r>
            <a:r>
              <a:rPr lang="en-US" dirty="0" smtClean="0"/>
              <a:t> </a:t>
            </a:r>
            <a:r>
              <a:rPr lang="en-US" dirty="0" err="1" smtClean="0"/>
              <a:t>zaštitom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pravovremena</a:t>
            </a:r>
            <a:r>
              <a:rPr lang="en-US" dirty="0" smtClean="0"/>
              <a:t> </a:t>
            </a:r>
            <a:r>
              <a:rPr lang="en-US" dirty="0" err="1" smtClean="0"/>
              <a:t>tipizacija</a:t>
            </a:r>
            <a:r>
              <a:rPr lang="en-US" dirty="0" smtClean="0"/>
              <a:t> </a:t>
            </a:r>
            <a:r>
              <a:rPr lang="en-US" dirty="0" err="1" smtClean="0"/>
              <a:t>uzročnika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SPECIFIČNI CILJEVI I MERE PROGRAMA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err="1" smtClean="0"/>
              <a:t>Groznica</a:t>
            </a:r>
            <a:r>
              <a:rPr lang="en-US" b="1" dirty="0" smtClean="0"/>
              <a:t> </a:t>
            </a:r>
            <a:r>
              <a:rPr lang="en-US" b="1" dirty="0" err="1" smtClean="0"/>
              <a:t>Zapadnog</a:t>
            </a:r>
            <a:r>
              <a:rPr lang="en-US" b="1" dirty="0" smtClean="0"/>
              <a:t> </a:t>
            </a:r>
            <a:r>
              <a:rPr lang="en-US" b="1" dirty="0" err="1" smtClean="0"/>
              <a:t>Nila</a:t>
            </a:r>
            <a:r>
              <a:rPr lang="en-US" b="1" dirty="0" smtClean="0"/>
              <a:t> - </a:t>
            </a:r>
            <a:r>
              <a:rPr lang="en-US" b="1" dirty="0" err="1" smtClean="0"/>
              <a:t>neuroinvazivna</a:t>
            </a:r>
            <a:r>
              <a:rPr lang="en-US" b="1" dirty="0" smtClean="0"/>
              <a:t> forma (meningitis, </a:t>
            </a:r>
            <a:r>
              <a:rPr lang="en-US" b="1" dirty="0" err="1" smtClean="0"/>
              <a:t>meningoencefalitis</a:t>
            </a:r>
            <a:r>
              <a:rPr lang="en-US" b="1" dirty="0" smtClean="0"/>
              <a:t>, </a:t>
            </a:r>
            <a:r>
              <a:rPr lang="en-US" b="1" dirty="0" err="1" smtClean="0"/>
              <a:t>encefalitis</a:t>
            </a:r>
            <a:r>
              <a:rPr lang="en-US" b="1" dirty="0" smtClean="0"/>
              <a:t>) </a:t>
            </a:r>
            <a:endParaRPr lang="en-US" dirty="0" smtClean="0"/>
          </a:p>
          <a:p>
            <a:r>
              <a:rPr lang="en-US" dirty="0" err="1" smtClean="0"/>
              <a:t>Cilj</a:t>
            </a:r>
            <a:r>
              <a:rPr lang="en-US" dirty="0" smtClean="0"/>
              <a:t>: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unapređenje</a:t>
            </a:r>
            <a:r>
              <a:rPr lang="en-US" dirty="0" smtClean="0"/>
              <a:t> </a:t>
            </a:r>
            <a:r>
              <a:rPr lang="en-US" dirty="0" err="1" smtClean="0"/>
              <a:t>nadzora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groznicom</a:t>
            </a:r>
            <a:r>
              <a:rPr lang="en-US" dirty="0" smtClean="0"/>
              <a:t> </a:t>
            </a:r>
            <a:r>
              <a:rPr lang="en-US" dirty="0" err="1" smtClean="0"/>
              <a:t>Zapadnog</a:t>
            </a:r>
            <a:r>
              <a:rPr lang="en-US" dirty="0" smtClean="0"/>
              <a:t> </a:t>
            </a:r>
            <a:r>
              <a:rPr lang="en-US" dirty="0" err="1" smtClean="0"/>
              <a:t>Nila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snižavanje</a:t>
            </a:r>
            <a:r>
              <a:rPr lang="en-US" dirty="0" smtClean="0"/>
              <a:t> </a:t>
            </a:r>
            <a:r>
              <a:rPr lang="en-US" dirty="0" err="1" smtClean="0"/>
              <a:t>stopa</a:t>
            </a:r>
            <a:r>
              <a:rPr lang="en-US" dirty="0" smtClean="0"/>
              <a:t> </a:t>
            </a:r>
            <a:r>
              <a:rPr lang="en-US" dirty="0" err="1" smtClean="0"/>
              <a:t>incidencije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mortaliteta</a:t>
            </a:r>
            <a:r>
              <a:rPr lang="en-US" dirty="0" smtClean="0"/>
              <a:t>. </a:t>
            </a:r>
          </a:p>
          <a:p>
            <a:r>
              <a:rPr lang="en-US" dirty="0" smtClean="0"/>
              <a:t>Mere: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sprovođenje</a:t>
            </a:r>
            <a:r>
              <a:rPr lang="en-US" dirty="0" smtClean="0"/>
              <a:t> </a:t>
            </a:r>
            <a:r>
              <a:rPr lang="en-US" dirty="0" err="1" smtClean="0"/>
              <a:t>sezonskog</a:t>
            </a:r>
            <a:r>
              <a:rPr lang="en-US" dirty="0" smtClean="0"/>
              <a:t> </a:t>
            </a:r>
            <a:r>
              <a:rPr lang="en-US" dirty="0" err="1" smtClean="0"/>
              <a:t>epidemiološkog</a:t>
            </a:r>
            <a:r>
              <a:rPr lang="en-US" dirty="0" smtClean="0"/>
              <a:t> </a:t>
            </a:r>
            <a:r>
              <a:rPr lang="en-US" dirty="0" err="1" smtClean="0"/>
              <a:t>nadzora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groznicom</a:t>
            </a:r>
            <a:r>
              <a:rPr lang="en-US" dirty="0" smtClean="0"/>
              <a:t> </a:t>
            </a:r>
            <a:r>
              <a:rPr lang="en-US" dirty="0" err="1" smtClean="0"/>
              <a:t>Zapadnog</a:t>
            </a:r>
            <a:r>
              <a:rPr lang="en-US" dirty="0" smtClean="0"/>
              <a:t> </a:t>
            </a:r>
            <a:r>
              <a:rPr lang="en-US" dirty="0" err="1" smtClean="0"/>
              <a:t>Nila</a:t>
            </a:r>
            <a:r>
              <a:rPr lang="en-US" dirty="0" smtClean="0"/>
              <a:t> u </a:t>
            </a:r>
            <a:r>
              <a:rPr lang="en-US" dirty="0" err="1" smtClean="0"/>
              <a:t>humanoj</a:t>
            </a:r>
            <a:r>
              <a:rPr lang="en-US" dirty="0" smtClean="0"/>
              <a:t> </a:t>
            </a:r>
            <a:r>
              <a:rPr lang="en-US" dirty="0" err="1" smtClean="0"/>
              <a:t>populaciji</a:t>
            </a:r>
            <a:r>
              <a:rPr lang="en-US" dirty="0" smtClean="0"/>
              <a:t>;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otkrivanje</a:t>
            </a:r>
            <a:r>
              <a:rPr lang="en-US" dirty="0" smtClean="0"/>
              <a:t> </a:t>
            </a:r>
            <a:r>
              <a:rPr lang="en-US" dirty="0" err="1" smtClean="0"/>
              <a:t>verovatnih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potvrđenih</a:t>
            </a:r>
            <a:r>
              <a:rPr lang="en-US" dirty="0" smtClean="0"/>
              <a:t> </a:t>
            </a:r>
            <a:r>
              <a:rPr lang="en-US" dirty="0" err="1" smtClean="0"/>
              <a:t>slučajeva</a:t>
            </a:r>
            <a:r>
              <a:rPr lang="en-US" dirty="0" smtClean="0"/>
              <a:t> </a:t>
            </a:r>
            <a:r>
              <a:rPr lang="en-US" dirty="0" err="1" smtClean="0"/>
              <a:t>groznice</a:t>
            </a:r>
            <a:r>
              <a:rPr lang="en-US" dirty="0" smtClean="0"/>
              <a:t> </a:t>
            </a:r>
            <a:r>
              <a:rPr lang="en-US" dirty="0" err="1" smtClean="0"/>
              <a:t>Zapadnog</a:t>
            </a:r>
            <a:r>
              <a:rPr lang="en-US" dirty="0" smtClean="0"/>
              <a:t> </a:t>
            </a:r>
            <a:r>
              <a:rPr lang="en-US" dirty="0" err="1" smtClean="0"/>
              <a:t>Nila</a:t>
            </a:r>
            <a:r>
              <a:rPr lang="en-US" dirty="0" smtClean="0"/>
              <a:t> u </a:t>
            </a:r>
            <a:r>
              <a:rPr lang="en-US" dirty="0" err="1" smtClean="0"/>
              <a:t>skladu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definicijom</a:t>
            </a:r>
            <a:r>
              <a:rPr lang="en-US" dirty="0" smtClean="0"/>
              <a:t> </a:t>
            </a:r>
            <a:r>
              <a:rPr lang="en-US" dirty="0" err="1" smtClean="0"/>
              <a:t>slučaja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registracija</a:t>
            </a:r>
            <a:r>
              <a:rPr lang="en-US" dirty="0" smtClean="0"/>
              <a:t> </a:t>
            </a:r>
            <a:r>
              <a:rPr lang="en-US" dirty="0" err="1" smtClean="0"/>
              <a:t>svakog</a:t>
            </a:r>
            <a:r>
              <a:rPr lang="en-US" dirty="0" smtClean="0"/>
              <a:t> </a:t>
            </a:r>
            <a:r>
              <a:rPr lang="en-US" dirty="0" err="1" smtClean="0"/>
              <a:t>slučaja</a:t>
            </a:r>
            <a:r>
              <a:rPr lang="en-US" dirty="0" smtClean="0"/>
              <a:t> </a:t>
            </a:r>
            <a:r>
              <a:rPr lang="en-US" dirty="0" err="1" smtClean="0"/>
              <a:t>neuroinvazivnog</a:t>
            </a:r>
            <a:r>
              <a:rPr lang="en-US" dirty="0" smtClean="0"/>
              <a:t> </a:t>
            </a:r>
            <a:r>
              <a:rPr lang="en-US" dirty="0" err="1" smtClean="0"/>
              <a:t>oblika</a:t>
            </a:r>
            <a:r>
              <a:rPr lang="en-US" dirty="0" smtClean="0"/>
              <a:t> </a:t>
            </a:r>
            <a:r>
              <a:rPr lang="en-US" dirty="0" err="1" smtClean="0"/>
              <a:t>bolesti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laboratorijska</a:t>
            </a:r>
            <a:r>
              <a:rPr lang="en-US" dirty="0" smtClean="0"/>
              <a:t> </a:t>
            </a:r>
            <a:r>
              <a:rPr lang="en-US" dirty="0" err="1" smtClean="0"/>
              <a:t>potvrda</a:t>
            </a:r>
            <a:r>
              <a:rPr lang="en-US" dirty="0" smtClean="0"/>
              <a:t> </a:t>
            </a:r>
            <a:r>
              <a:rPr lang="en-US" dirty="0" err="1" smtClean="0"/>
              <a:t>dijagnoze</a:t>
            </a:r>
            <a:r>
              <a:rPr lang="en-US" dirty="0" smtClean="0"/>
              <a:t> </a:t>
            </a:r>
            <a:r>
              <a:rPr lang="en-US" dirty="0" err="1" smtClean="0"/>
              <a:t>prema</a:t>
            </a:r>
            <a:r>
              <a:rPr lang="en-US" dirty="0" smtClean="0"/>
              <a:t> </a:t>
            </a:r>
            <a:r>
              <a:rPr lang="en-US" dirty="0" err="1" smtClean="0"/>
              <a:t>definisanim</a:t>
            </a:r>
            <a:r>
              <a:rPr lang="en-US" dirty="0" smtClean="0"/>
              <a:t> </a:t>
            </a:r>
            <a:r>
              <a:rPr lang="en-US" dirty="0" err="1" smtClean="0"/>
              <a:t>kriterijumima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kontrola</a:t>
            </a:r>
            <a:r>
              <a:rPr lang="en-US" dirty="0" smtClean="0"/>
              <a:t> </a:t>
            </a:r>
            <a:r>
              <a:rPr lang="en-US" dirty="0" err="1" smtClean="0"/>
              <a:t>bezbednosti</a:t>
            </a:r>
            <a:r>
              <a:rPr lang="en-US" dirty="0" smtClean="0"/>
              <a:t> </a:t>
            </a:r>
            <a:r>
              <a:rPr lang="en-US" dirty="0" err="1" smtClean="0"/>
              <a:t>krvi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krvnih</a:t>
            </a:r>
            <a:r>
              <a:rPr lang="en-US" dirty="0" smtClean="0"/>
              <a:t> </a:t>
            </a:r>
            <a:r>
              <a:rPr lang="en-US" dirty="0" err="1" smtClean="0"/>
              <a:t>produkata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5. </a:t>
            </a:r>
            <a:r>
              <a:rPr lang="en-US" dirty="0" err="1" smtClean="0"/>
              <a:t>uspostavljanje</a:t>
            </a:r>
            <a:r>
              <a:rPr lang="en-US" dirty="0" smtClean="0"/>
              <a:t> </a:t>
            </a:r>
            <a:r>
              <a:rPr lang="en-US" dirty="0" err="1" smtClean="0"/>
              <a:t>entomološkog</a:t>
            </a:r>
            <a:r>
              <a:rPr lang="en-US" dirty="0" smtClean="0"/>
              <a:t> </a:t>
            </a:r>
            <a:r>
              <a:rPr lang="en-US" dirty="0" err="1" smtClean="0"/>
              <a:t>nadzora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6. </a:t>
            </a:r>
            <a:r>
              <a:rPr lang="en-US" dirty="0" err="1" smtClean="0"/>
              <a:t>uspostavljanje</a:t>
            </a:r>
            <a:r>
              <a:rPr lang="en-US" dirty="0" smtClean="0"/>
              <a:t> </a:t>
            </a:r>
            <a:r>
              <a:rPr lang="en-US" dirty="0" err="1" smtClean="0"/>
              <a:t>integrisanog</a:t>
            </a:r>
            <a:r>
              <a:rPr lang="en-US" dirty="0" smtClean="0"/>
              <a:t> </a:t>
            </a:r>
            <a:r>
              <a:rPr lang="en-US" dirty="0" err="1" smtClean="0"/>
              <a:t>programa</a:t>
            </a:r>
            <a:r>
              <a:rPr lang="en-US" dirty="0" smtClean="0"/>
              <a:t> </a:t>
            </a:r>
            <a:r>
              <a:rPr lang="en-US" dirty="0" err="1" smtClean="0"/>
              <a:t>kontrole</a:t>
            </a:r>
            <a:r>
              <a:rPr lang="en-US" dirty="0" smtClean="0"/>
              <a:t> </a:t>
            </a:r>
            <a:r>
              <a:rPr lang="en-US" dirty="0" err="1" smtClean="0"/>
              <a:t>vektora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7. </a:t>
            </a:r>
            <a:r>
              <a:rPr lang="en-US" dirty="0" err="1" smtClean="0"/>
              <a:t>edukacija</a:t>
            </a:r>
            <a:r>
              <a:rPr lang="en-US" dirty="0" smtClean="0"/>
              <a:t> </a:t>
            </a:r>
            <a:r>
              <a:rPr lang="en-US" dirty="0" err="1" smtClean="0"/>
              <a:t>stanovništva</a:t>
            </a:r>
            <a:r>
              <a:rPr lang="en-US" dirty="0" smtClean="0"/>
              <a:t> o </a:t>
            </a:r>
            <a:r>
              <a:rPr lang="en-US" dirty="0" err="1" smtClean="0"/>
              <a:t>načinima</a:t>
            </a:r>
            <a:r>
              <a:rPr lang="en-US" dirty="0" smtClean="0"/>
              <a:t> </a:t>
            </a:r>
            <a:r>
              <a:rPr lang="en-US" dirty="0" err="1" smtClean="0"/>
              <a:t>prenošenja</a:t>
            </a:r>
            <a:r>
              <a:rPr lang="en-US" dirty="0" smtClean="0"/>
              <a:t> </a:t>
            </a:r>
            <a:r>
              <a:rPr lang="en-US" dirty="0" err="1" smtClean="0"/>
              <a:t>uzročnika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merama</a:t>
            </a:r>
            <a:r>
              <a:rPr lang="en-US" dirty="0" smtClean="0"/>
              <a:t> </a:t>
            </a:r>
            <a:r>
              <a:rPr lang="en-US" dirty="0" err="1" smtClean="0"/>
              <a:t>lične</a:t>
            </a:r>
            <a:r>
              <a:rPr lang="en-US" dirty="0" smtClean="0"/>
              <a:t> </a:t>
            </a:r>
            <a:r>
              <a:rPr lang="en-US" dirty="0" err="1" smtClean="0"/>
              <a:t>zaštite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8. </a:t>
            </a:r>
            <a:r>
              <a:rPr lang="en-US" dirty="0" err="1" smtClean="0"/>
              <a:t>redovno</a:t>
            </a:r>
            <a:r>
              <a:rPr lang="en-US" dirty="0" smtClean="0"/>
              <a:t> </a:t>
            </a:r>
            <a:r>
              <a:rPr lang="en-US" dirty="0" err="1" smtClean="0"/>
              <a:t>izveštavanje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nivoima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SPECIFIČNI CILJEVI I MERE PROGRAMA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 err="1" smtClean="0"/>
              <a:t>Zarazne</a:t>
            </a:r>
            <a:r>
              <a:rPr lang="en-US" b="1" dirty="0" smtClean="0"/>
              <a:t> </a:t>
            </a:r>
            <a:r>
              <a:rPr lang="en-US" b="1" dirty="0" err="1" smtClean="0"/>
              <a:t>bolesti</a:t>
            </a:r>
            <a:r>
              <a:rPr lang="en-US" b="1" dirty="0" smtClean="0"/>
              <a:t> </a:t>
            </a:r>
            <a:r>
              <a:rPr lang="en-US" b="1" dirty="0" err="1" smtClean="0"/>
              <a:t>od</a:t>
            </a:r>
            <a:r>
              <a:rPr lang="en-US" b="1" dirty="0" smtClean="0"/>
              <a:t> </a:t>
            </a:r>
            <a:r>
              <a:rPr lang="en-US" b="1" dirty="0" err="1" smtClean="0"/>
              <a:t>većeg</a:t>
            </a:r>
            <a:r>
              <a:rPr lang="en-US" b="1" dirty="0" smtClean="0"/>
              <a:t> </a:t>
            </a:r>
            <a:r>
              <a:rPr lang="en-US" b="1" dirty="0" err="1" smtClean="0"/>
              <a:t>epidemiološkog</a:t>
            </a:r>
            <a:r>
              <a:rPr lang="en-US" b="1" dirty="0" smtClean="0"/>
              <a:t> </a:t>
            </a:r>
            <a:r>
              <a:rPr lang="en-US" b="1" dirty="0" err="1" smtClean="0"/>
              <a:t>i</a:t>
            </a:r>
            <a:r>
              <a:rPr lang="en-US" b="1" dirty="0" smtClean="0"/>
              <a:t> </a:t>
            </a:r>
            <a:r>
              <a:rPr lang="en-US" b="1" dirty="0" err="1" smtClean="0"/>
              <a:t>socijalnog</a:t>
            </a:r>
            <a:r>
              <a:rPr lang="en-US" b="1" dirty="0" smtClean="0"/>
              <a:t> </a:t>
            </a:r>
            <a:r>
              <a:rPr lang="en-US" b="1" dirty="0" err="1" smtClean="0"/>
              <a:t>značaja</a:t>
            </a:r>
            <a:r>
              <a:rPr lang="en-US" b="1" dirty="0" smtClean="0"/>
              <a:t> </a:t>
            </a:r>
            <a:endParaRPr lang="en-US" dirty="0" smtClean="0"/>
          </a:p>
          <a:p>
            <a:r>
              <a:rPr lang="en-US" dirty="0" err="1" smtClean="0"/>
              <a:t>Cilj</a:t>
            </a:r>
            <a:r>
              <a:rPr lang="en-US" dirty="0" smtClean="0"/>
              <a:t>: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unapređenje</a:t>
            </a:r>
            <a:r>
              <a:rPr lang="en-US" dirty="0" smtClean="0"/>
              <a:t> </a:t>
            </a:r>
            <a:r>
              <a:rPr lang="en-US" dirty="0" err="1" smtClean="0"/>
              <a:t>nadzora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zaraznim</a:t>
            </a:r>
            <a:r>
              <a:rPr lang="en-US" dirty="0" smtClean="0"/>
              <a:t> </a:t>
            </a:r>
            <a:r>
              <a:rPr lang="en-US" dirty="0" err="1" smtClean="0"/>
              <a:t>bolestima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većeg</a:t>
            </a:r>
            <a:r>
              <a:rPr lang="en-US" dirty="0" smtClean="0"/>
              <a:t> </a:t>
            </a:r>
            <a:r>
              <a:rPr lang="en-US" dirty="0" err="1" smtClean="0"/>
              <a:t>epidemiološkog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socijalnog</a:t>
            </a:r>
            <a:r>
              <a:rPr lang="en-US" dirty="0" smtClean="0"/>
              <a:t> </a:t>
            </a:r>
            <a:r>
              <a:rPr lang="en-US" dirty="0" err="1" smtClean="0"/>
              <a:t>značaja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snižavanje</a:t>
            </a:r>
            <a:r>
              <a:rPr lang="en-US" dirty="0" smtClean="0"/>
              <a:t> </a:t>
            </a:r>
            <a:r>
              <a:rPr lang="en-US" dirty="0" err="1" smtClean="0"/>
              <a:t>stopa</a:t>
            </a:r>
            <a:r>
              <a:rPr lang="en-US" dirty="0" smtClean="0"/>
              <a:t> </a:t>
            </a:r>
            <a:r>
              <a:rPr lang="en-US" dirty="0" err="1" smtClean="0"/>
              <a:t>incidencije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mortaliteta</a:t>
            </a:r>
            <a:r>
              <a:rPr lang="en-US" dirty="0" smtClean="0"/>
              <a:t>. </a:t>
            </a:r>
          </a:p>
          <a:p>
            <a:r>
              <a:rPr lang="en-US" dirty="0" smtClean="0"/>
              <a:t>Mere: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sprovođenje</a:t>
            </a:r>
            <a:r>
              <a:rPr lang="en-US" dirty="0" smtClean="0"/>
              <a:t> </a:t>
            </a:r>
            <a:r>
              <a:rPr lang="en-US" dirty="0" err="1" smtClean="0"/>
              <a:t>epidemiološkog</a:t>
            </a:r>
            <a:r>
              <a:rPr lang="en-US" dirty="0" smtClean="0"/>
              <a:t> </a:t>
            </a:r>
            <a:r>
              <a:rPr lang="en-US" dirty="0" err="1" smtClean="0"/>
              <a:t>nadzora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pojedinačnim</a:t>
            </a:r>
            <a:r>
              <a:rPr lang="en-US" dirty="0" smtClean="0"/>
              <a:t> </a:t>
            </a:r>
            <a:r>
              <a:rPr lang="en-US" dirty="0" err="1" smtClean="0"/>
              <a:t>slučajevima</a:t>
            </a:r>
            <a:r>
              <a:rPr lang="en-US" dirty="0" smtClean="0"/>
              <a:t> </a:t>
            </a:r>
            <a:r>
              <a:rPr lang="en-US" dirty="0" err="1" smtClean="0"/>
              <a:t>obolevanja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tetanusa</a:t>
            </a:r>
            <a:r>
              <a:rPr lang="en-US" dirty="0" smtClean="0"/>
              <a:t>, </a:t>
            </a:r>
            <a:r>
              <a:rPr lang="en-US" dirty="0" err="1" smtClean="0"/>
              <a:t>bruceloze</a:t>
            </a:r>
            <a:r>
              <a:rPr lang="en-US" dirty="0" smtClean="0"/>
              <a:t>, Q-</a:t>
            </a:r>
            <a:r>
              <a:rPr lang="en-US" dirty="0" err="1" smtClean="0"/>
              <a:t>groznice</a:t>
            </a:r>
            <a:r>
              <a:rPr lang="en-US" dirty="0" smtClean="0"/>
              <a:t>, </a:t>
            </a:r>
            <a:r>
              <a:rPr lang="en-US" dirty="0" err="1" smtClean="0"/>
              <a:t>lajmske</a:t>
            </a:r>
            <a:r>
              <a:rPr lang="en-US" dirty="0" smtClean="0"/>
              <a:t> </a:t>
            </a:r>
            <a:r>
              <a:rPr lang="en-US" dirty="0" err="1" smtClean="0"/>
              <a:t>bolesti</a:t>
            </a:r>
            <a:r>
              <a:rPr lang="en-US" dirty="0" smtClean="0"/>
              <a:t>, </a:t>
            </a:r>
            <a:r>
              <a:rPr lang="en-US" dirty="0" err="1" smtClean="0"/>
              <a:t>antraksa</a:t>
            </a:r>
            <a:r>
              <a:rPr lang="en-US" dirty="0" smtClean="0"/>
              <a:t>, </a:t>
            </a:r>
            <a:r>
              <a:rPr lang="en-US" dirty="0" err="1" smtClean="0"/>
              <a:t>salmoneloza</a:t>
            </a:r>
            <a:r>
              <a:rPr lang="en-US" dirty="0" smtClean="0"/>
              <a:t>, </a:t>
            </a:r>
            <a:r>
              <a:rPr lang="en-US" dirty="0" err="1" smtClean="0"/>
              <a:t>infekcije</a:t>
            </a:r>
            <a:r>
              <a:rPr lang="en-US" dirty="0" smtClean="0"/>
              <a:t> </a:t>
            </a:r>
            <a:r>
              <a:rPr lang="en-US" dirty="0" err="1" smtClean="0"/>
              <a:t>creva</a:t>
            </a:r>
            <a:r>
              <a:rPr lang="en-US" dirty="0" smtClean="0"/>
              <a:t> </a:t>
            </a:r>
            <a:r>
              <a:rPr lang="en-US" dirty="0" err="1" smtClean="0"/>
              <a:t>uzrokovane</a:t>
            </a:r>
            <a:r>
              <a:rPr lang="en-US" dirty="0" smtClean="0"/>
              <a:t> </a:t>
            </a:r>
            <a:r>
              <a:rPr lang="en-US" dirty="0" err="1" smtClean="0"/>
              <a:t>enterohemoragijskom</a:t>
            </a:r>
            <a:r>
              <a:rPr lang="en-US" dirty="0" smtClean="0"/>
              <a:t> </a:t>
            </a:r>
            <a:r>
              <a:rPr lang="en-US" i="1" dirty="0" smtClean="0"/>
              <a:t>E. Coli</a:t>
            </a:r>
            <a:r>
              <a:rPr lang="en-US" dirty="0" smtClean="0"/>
              <a:t>, </a:t>
            </a:r>
            <a:r>
              <a:rPr lang="en-US" dirty="0" err="1" smtClean="0"/>
              <a:t>listerioza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otkrivanje</a:t>
            </a:r>
            <a:r>
              <a:rPr lang="en-US" dirty="0" smtClean="0"/>
              <a:t>, </a:t>
            </a:r>
            <a:r>
              <a:rPr lang="en-US" dirty="0" err="1" smtClean="0"/>
              <a:t>istraživanje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kontrola</a:t>
            </a:r>
            <a:r>
              <a:rPr lang="en-US" dirty="0" smtClean="0"/>
              <a:t> </a:t>
            </a:r>
            <a:r>
              <a:rPr lang="en-US" dirty="0" err="1" smtClean="0"/>
              <a:t>epidemijskog</a:t>
            </a:r>
            <a:r>
              <a:rPr lang="en-US" dirty="0" smtClean="0"/>
              <a:t> </a:t>
            </a:r>
            <a:r>
              <a:rPr lang="en-US" dirty="0" err="1" smtClean="0"/>
              <a:t>javljanja</a:t>
            </a:r>
            <a:r>
              <a:rPr lang="en-US" dirty="0" smtClean="0"/>
              <a:t>: </a:t>
            </a:r>
            <a:r>
              <a:rPr lang="en-US" dirty="0" err="1" smtClean="0"/>
              <a:t>bolesti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se </a:t>
            </a:r>
            <a:r>
              <a:rPr lang="en-US" dirty="0" err="1" smtClean="0"/>
              <a:t>prenose</a:t>
            </a:r>
            <a:r>
              <a:rPr lang="en-US" dirty="0" smtClean="0"/>
              <a:t> </a:t>
            </a:r>
            <a:r>
              <a:rPr lang="en-US" dirty="0" err="1" smtClean="0"/>
              <a:t>kontaminiranom</a:t>
            </a:r>
            <a:r>
              <a:rPr lang="en-US" dirty="0" smtClean="0"/>
              <a:t> </a:t>
            </a:r>
            <a:r>
              <a:rPr lang="en-US" dirty="0" err="1" smtClean="0"/>
              <a:t>hranom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vodom</a:t>
            </a:r>
            <a:r>
              <a:rPr lang="en-US" dirty="0" smtClean="0"/>
              <a:t>, </a:t>
            </a:r>
            <a:r>
              <a:rPr lang="en-US" dirty="0" err="1" smtClean="0"/>
              <a:t>hepatitisa</a:t>
            </a:r>
            <a:r>
              <a:rPr lang="en-US" dirty="0" smtClean="0"/>
              <a:t> A, </a:t>
            </a:r>
            <a:r>
              <a:rPr lang="en-US" dirty="0" err="1" smtClean="0"/>
              <a:t>meningitisa</a:t>
            </a:r>
            <a:r>
              <a:rPr lang="en-US" dirty="0" smtClean="0"/>
              <a:t>, </a:t>
            </a:r>
            <a:r>
              <a:rPr lang="en-US" dirty="0" err="1" smtClean="0"/>
              <a:t>tularemije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zaraznih</a:t>
            </a:r>
            <a:r>
              <a:rPr lang="en-US" dirty="0" smtClean="0"/>
              <a:t> </a:t>
            </a:r>
            <a:r>
              <a:rPr lang="en-US" dirty="0" err="1" smtClean="0"/>
              <a:t>proliva</a:t>
            </a:r>
            <a:r>
              <a:rPr lang="en-US" dirty="0" smtClean="0"/>
              <a:t> </a:t>
            </a:r>
            <a:r>
              <a:rPr lang="en-US" dirty="0" err="1" smtClean="0"/>
              <a:t>kod</a:t>
            </a:r>
            <a:r>
              <a:rPr lang="en-US" dirty="0" smtClean="0"/>
              <a:t> </a:t>
            </a:r>
            <a:r>
              <a:rPr lang="en-US" dirty="0" err="1" smtClean="0"/>
              <a:t>dece</a:t>
            </a:r>
            <a:r>
              <a:rPr lang="en-US" dirty="0" smtClean="0"/>
              <a:t> </a:t>
            </a:r>
            <a:r>
              <a:rPr lang="en-US" dirty="0" err="1" smtClean="0"/>
              <a:t>mlađe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pet </a:t>
            </a:r>
            <a:r>
              <a:rPr lang="en-US" dirty="0" err="1" smtClean="0"/>
              <a:t>godina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održavanje</a:t>
            </a:r>
            <a:r>
              <a:rPr lang="en-US" dirty="0" smtClean="0"/>
              <a:t> </a:t>
            </a:r>
            <a:r>
              <a:rPr lang="en-US" dirty="0" err="1" smtClean="0"/>
              <a:t>eliminacije</a:t>
            </a:r>
            <a:r>
              <a:rPr lang="en-US" dirty="0" smtClean="0"/>
              <a:t> </a:t>
            </a:r>
            <a:r>
              <a:rPr lang="en-US" dirty="0" err="1" smtClean="0"/>
              <a:t>besnila</a:t>
            </a:r>
            <a:r>
              <a:rPr lang="en-US" dirty="0" smtClean="0"/>
              <a:t> </a:t>
            </a:r>
            <a:r>
              <a:rPr lang="en-US" dirty="0" err="1" smtClean="0"/>
              <a:t>kod</a:t>
            </a:r>
            <a:r>
              <a:rPr lang="en-US" dirty="0" smtClean="0"/>
              <a:t> </a:t>
            </a:r>
            <a:r>
              <a:rPr lang="en-US" dirty="0" err="1" smtClean="0"/>
              <a:t>ljudi</a:t>
            </a:r>
            <a:r>
              <a:rPr lang="en-US" dirty="0" smtClean="0"/>
              <a:t>; 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sprovođenje</a:t>
            </a:r>
            <a:r>
              <a:rPr lang="en-US" dirty="0" smtClean="0"/>
              <a:t> </a:t>
            </a:r>
            <a:r>
              <a:rPr lang="en-US" dirty="0" err="1" smtClean="0"/>
              <a:t>nadzora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zaraznim</a:t>
            </a:r>
            <a:r>
              <a:rPr lang="en-US" dirty="0" smtClean="0"/>
              <a:t> </a:t>
            </a:r>
            <a:r>
              <a:rPr lang="en-US" dirty="0" err="1" smtClean="0"/>
              <a:t>bolestima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drugim</a:t>
            </a:r>
            <a:r>
              <a:rPr lang="en-US" dirty="0" smtClean="0"/>
              <a:t> </a:t>
            </a:r>
            <a:r>
              <a:rPr lang="en-US" dirty="0" err="1" smtClean="0"/>
              <a:t>događajima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situacijama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</a:t>
            </a:r>
            <a:r>
              <a:rPr lang="en-US" dirty="0" err="1" smtClean="0"/>
              <a:t>mogu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predstavljaju</a:t>
            </a:r>
            <a:r>
              <a:rPr lang="en-US" dirty="0" smtClean="0"/>
              <a:t> </a:t>
            </a:r>
            <a:r>
              <a:rPr lang="en-US" dirty="0" err="1" smtClean="0"/>
              <a:t>ozbiljnu</a:t>
            </a:r>
            <a:r>
              <a:rPr lang="en-US" dirty="0" smtClean="0"/>
              <a:t> </a:t>
            </a:r>
            <a:r>
              <a:rPr lang="en-US" dirty="0" err="1" smtClean="0"/>
              <a:t>prekograničnu</a:t>
            </a:r>
            <a:r>
              <a:rPr lang="en-US" dirty="0" smtClean="0"/>
              <a:t> </a:t>
            </a:r>
            <a:r>
              <a:rPr lang="en-US" dirty="0" err="1" smtClean="0"/>
              <a:t>pretnju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javno</a:t>
            </a:r>
            <a:r>
              <a:rPr lang="en-US" dirty="0" smtClean="0"/>
              <a:t> </a:t>
            </a:r>
            <a:r>
              <a:rPr lang="en-US" dirty="0" err="1" smtClean="0"/>
              <a:t>zdravlje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5. </a:t>
            </a:r>
            <a:r>
              <a:rPr lang="en-US" dirty="0" err="1" smtClean="0"/>
              <a:t>laboratorijsko</a:t>
            </a:r>
            <a:r>
              <a:rPr lang="en-US" dirty="0" smtClean="0"/>
              <a:t> </a:t>
            </a:r>
            <a:r>
              <a:rPr lang="en-US" dirty="0" err="1" smtClean="0"/>
              <a:t>ispitivanje</a:t>
            </a:r>
            <a:r>
              <a:rPr lang="en-US" dirty="0" smtClean="0"/>
              <a:t> </a:t>
            </a:r>
            <a:r>
              <a:rPr lang="en-US" dirty="0" err="1" smtClean="0"/>
              <a:t>kod</a:t>
            </a:r>
            <a:r>
              <a:rPr lang="en-US" dirty="0" smtClean="0"/>
              <a:t> </a:t>
            </a:r>
            <a:r>
              <a:rPr lang="en-US" dirty="0" err="1" smtClean="0"/>
              <a:t>postavljanja</a:t>
            </a:r>
            <a:r>
              <a:rPr lang="en-US" dirty="0" smtClean="0"/>
              <a:t> </a:t>
            </a:r>
            <a:r>
              <a:rPr lang="en-US" dirty="0" err="1" smtClean="0"/>
              <a:t>dijagnoze</a:t>
            </a:r>
            <a:r>
              <a:rPr lang="en-US" dirty="0" smtClean="0"/>
              <a:t> </a:t>
            </a:r>
            <a:r>
              <a:rPr lang="en-US" dirty="0" err="1" smtClean="0"/>
              <a:t>prema</a:t>
            </a:r>
            <a:r>
              <a:rPr lang="en-US" dirty="0" smtClean="0"/>
              <a:t> </a:t>
            </a:r>
            <a:r>
              <a:rPr lang="en-US" dirty="0" err="1" smtClean="0"/>
              <a:t>definiciji</a:t>
            </a:r>
            <a:r>
              <a:rPr lang="en-US" dirty="0" smtClean="0"/>
              <a:t> </a:t>
            </a:r>
            <a:r>
              <a:rPr lang="en-US" dirty="0" err="1" smtClean="0"/>
              <a:t>slučaja</a:t>
            </a:r>
            <a:r>
              <a:rPr lang="en-US" dirty="0" smtClean="0"/>
              <a:t>, a </a:t>
            </a:r>
            <a:r>
              <a:rPr lang="en-US" dirty="0" err="1" smtClean="0"/>
              <a:t>kod</a:t>
            </a:r>
            <a:r>
              <a:rPr lang="en-US" dirty="0" smtClean="0"/>
              <a:t> </a:t>
            </a:r>
            <a:r>
              <a:rPr lang="en-US" dirty="0" err="1" smtClean="0"/>
              <a:t>sumnje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epidemiju</a:t>
            </a:r>
            <a:r>
              <a:rPr lang="en-US" dirty="0" smtClean="0"/>
              <a:t> </a:t>
            </a:r>
            <a:r>
              <a:rPr lang="en-US" dirty="0" err="1" smtClean="0"/>
              <a:t>laboratorijsko</a:t>
            </a:r>
            <a:r>
              <a:rPr lang="en-US" dirty="0" smtClean="0"/>
              <a:t> </a:t>
            </a:r>
            <a:r>
              <a:rPr lang="en-US" dirty="0" err="1" smtClean="0"/>
              <a:t>ispitivanje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uzorku</a:t>
            </a:r>
            <a:r>
              <a:rPr lang="en-US" dirty="0" smtClean="0"/>
              <a:t> </a:t>
            </a:r>
            <a:r>
              <a:rPr lang="en-US" dirty="0" err="1" smtClean="0"/>
              <a:t>slučajeva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6. </a:t>
            </a:r>
            <a:r>
              <a:rPr lang="en-US" dirty="0" err="1" smtClean="0"/>
              <a:t>edukacija</a:t>
            </a:r>
            <a:r>
              <a:rPr lang="en-US" dirty="0" smtClean="0"/>
              <a:t> </a:t>
            </a:r>
            <a:r>
              <a:rPr lang="en-US" dirty="0" err="1" smtClean="0"/>
              <a:t>stanovništva</a:t>
            </a:r>
            <a:r>
              <a:rPr lang="en-US" dirty="0" smtClean="0"/>
              <a:t> o </a:t>
            </a:r>
            <a:r>
              <a:rPr lang="en-US" dirty="0" err="1" smtClean="0"/>
              <a:t>načinima</a:t>
            </a:r>
            <a:r>
              <a:rPr lang="en-US" dirty="0" smtClean="0"/>
              <a:t> </a:t>
            </a:r>
            <a:r>
              <a:rPr lang="en-US" dirty="0" err="1" smtClean="0"/>
              <a:t>prenošenja</a:t>
            </a:r>
            <a:r>
              <a:rPr lang="en-US" dirty="0" smtClean="0"/>
              <a:t> </a:t>
            </a:r>
            <a:r>
              <a:rPr lang="en-US" dirty="0" err="1" smtClean="0"/>
              <a:t>uzročnika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merama</a:t>
            </a:r>
            <a:r>
              <a:rPr lang="en-US" dirty="0" smtClean="0"/>
              <a:t> </a:t>
            </a:r>
            <a:r>
              <a:rPr lang="en-US" dirty="0" err="1" smtClean="0"/>
              <a:t>zaštite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7. </a:t>
            </a:r>
            <a:r>
              <a:rPr lang="en-US" dirty="0" err="1" smtClean="0"/>
              <a:t>redovno</a:t>
            </a:r>
            <a:r>
              <a:rPr lang="en-US" dirty="0" smtClean="0"/>
              <a:t> </a:t>
            </a:r>
            <a:r>
              <a:rPr lang="en-US" dirty="0" err="1" smtClean="0"/>
              <a:t>izveštavanje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svim</a:t>
            </a:r>
            <a:r>
              <a:rPr lang="en-US" dirty="0" smtClean="0"/>
              <a:t> </a:t>
            </a:r>
            <a:r>
              <a:rPr lang="en-US" dirty="0" err="1" smtClean="0"/>
              <a:t>nivoima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UREDBA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 smtClean="0"/>
              <a:t>("Sl. </a:t>
            </a:r>
            <a:r>
              <a:rPr lang="en-US" i="1" dirty="0" err="1" smtClean="0"/>
              <a:t>glasnik</a:t>
            </a:r>
            <a:r>
              <a:rPr lang="en-US" i="1" dirty="0" smtClean="0"/>
              <a:t> RS", br. </a:t>
            </a:r>
            <a:r>
              <a:rPr lang="en-US" i="1" dirty="0" smtClean="0"/>
              <a:t>22/2016)</a:t>
            </a:r>
          </a:p>
          <a:p>
            <a:r>
              <a:rPr lang="en-US" dirty="0" err="1" smtClean="0"/>
              <a:t>Ovom</a:t>
            </a:r>
            <a:r>
              <a:rPr lang="en-US" dirty="0" smtClean="0"/>
              <a:t> </a:t>
            </a:r>
            <a:r>
              <a:rPr lang="en-US" dirty="0" err="1" smtClean="0"/>
              <a:t>uredbom</a:t>
            </a:r>
            <a:r>
              <a:rPr lang="en-US" dirty="0" smtClean="0"/>
              <a:t> </a:t>
            </a:r>
            <a:r>
              <a:rPr lang="en-US" dirty="0" err="1" smtClean="0"/>
              <a:t>uređuje</a:t>
            </a:r>
            <a:r>
              <a:rPr lang="en-US" dirty="0" smtClean="0"/>
              <a:t> se </a:t>
            </a:r>
            <a:r>
              <a:rPr lang="en-US" dirty="0" err="1" smtClean="0"/>
              <a:t>sprovođenje</a:t>
            </a:r>
            <a:r>
              <a:rPr lang="en-US" dirty="0" smtClean="0"/>
              <a:t> </a:t>
            </a:r>
            <a:r>
              <a:rPr lang="en-US" dirty="0" err="1" smtClean="0"/>
              <a:t>zdravstvene</a:t>
            </a:r>
            <a:r>
              <a:rPr lang="en-US" dirty="0" smtClean="0"/>
              <a:t> </a:t>
            </a:r>
            <a:r>
              <a:rPr lang="en-US" dirty="0" err="1" smtClean="0"/>
              <a:t>zaštite</a:t>
            </a:r>
            <a:r>
              <a:rPr lang="en-US" dirty="0" smtClean="0"/>
              <a:t> </a:t>
            </a:r>
            <a:r>
              <a:rPr lang="en-US" dirty="0" err="1" smtClean="0"/>
              <a:t>stanovništva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zaraznih</a:t>
            </a:r>
            <a:r>
              <a:rPr lang="en-US" dirty="0" smtClean="0"/>
              <a:t> </a:t>
            </a:r>
            <a:r>
              <a:rPr lang="en-US" dirty="0" err="1" smtClean="0"/>
              <a:t>bolesti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utvrđuje</a:t>
            </a:r>
            <a:r>
              <a:rPr lang="en-US" dirty="0" smtClean="0"/>
              <a:t> program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sprovođenje</a:t>
            </a:r>
            <a:r>
              <a:rPr lang="en-US" dirty="0" smtClean="0"/>
              <a:t> </a:t>
            </a:r>
            <a:r>
              <a:rPr lang="en-US" dirty="0" err="1" smtClean="0"/>
              <a:t>ove</a:t>
            </a:r>
            <a:r>
              <a:rPr lang="en-US" dirty="0" smtClean="0"/>
              <a:t> </a:t>
            </a:r>
            <a:r>
              <a:rPr lang="en-US" dirty="0" err="1" smtClean="0"/>
              <a:t>zaštite</a:t>
            </a:r>
            <a:r>
              <a:rPr lang="en-US" dirty="0" smtClean="0"/>
              <a:t>. </a:t>
            </a:r>
          </a:p>
          <a:p>
            <a:r>
              <a:rPr lang="en-US" b="1" dirty="0" smtClean="0"/>
              <a:t>PROGRAM ZDRAVSTVENE ZAŠTITE STANOVNIŠTVA OD ZARAZNIH BOLESTI </a:t>
            </a:r>
            <a:endParaRPr lang="en-US" dirty="0" smtClean="0"/>
          </a:p>
          <a:p>
            <a:r>
              <a:rPr lang="en-US" dirty="0" err="1" smtClean="0"/>
              <a:t>Ovaj</a:t>
            </a:r>
            <a:r>
              <a:rPr lang="en-US" dirty="0" smtClean="0"/>
              <a:t> Program </a:t>
            </a:r>
            <a:r>
              <a:rPr lang="en-US" dirty="0" err="1" smtClean="0"/>
              <a:t>sastavni</a:t>
            </a:r>
            <a:r>
              <a:rPr lang="en-US" dirty="0" smtClean="0"/>
              <a:t> je </a:t>
            </a:r>
            <a:r>
              <a:rPr lang="en-US" dirty="0" err="1" smtClean="0"/>
              <a:t>deo</a:t>
            </a:r>
            <a:r>
              <a:rPr lang="en-US" dirty="0" smtClean="0"/>
              <a:t> UREDBE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PRIORITETNI CILJEVI PROGRAMA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1. </a:t>
            </a:r>
            <a:r>
              <a:rPr lang="en-US" dirty="0" err="1" smtClean="0"/>
              <a:t>održavanje</a:t>
            </a:r>
            <a:r>
              <a:rPr lang="en-US" dirty="0" smtClean="0"/>
              <a:t> </a:t>
            </a:r>
            <a:r>
              <a:rPr lang="en-US" dirty="0" err="1" smtClean="0"/>
              <a:t>statusa</a:t>
            </a:r>
            <a:r>
              <a:rPr lang="en-US" dirty="0" smtClean="0"/>
              <a:t> </a:t>
            </a:r>
            <a:r>
              <a:rPr lang="en-US" dirty="0" err="1" smtClean="0"/>
              <a:t>zemlje</a:t>
            </a:r>
            <a:r>
              <a:rPr lang="en-US" dirty="0" smtClean="0"/>
              <a:t> </a:t>
            </a:r>
            <a:r>
              <a:rPr lang="en-US" dirty="0" err="1" smtClean="0"/>
              <a:t>bez</a:t>
            </a:r>
            <a:r>
              <a:rPr lang="en-US" dirty="0" smtClean="0"/>
              <a:t> </a:t>
            </a:r>
            <a:r>
              <a:rPr lang="en-US" dirty="0" err="1" smtClean="0"/>
              <a:t>dečije</a:t>
            </a:r>
            <a:r>
              <a:rPr lang="en-US" dirty="0" smtClean="0"/>
              <a:t> </a:t>
            </a:r>
            <a:r>
              <a:rPr lang="en-US" dirty="0" err="1" smtClean="0"/>
              <a:t>paralize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eliminacija</a:t>
            </a:r>
            <a:r>
              <a:rPr lang="en-US" dirty="0" smtClean="0"/>
              <a:t> </a:t>
            </a:r>
            <a:r>
              <a:rPr lang="en-US" dirty="0" err="1" smtClean="0"/>
              <a:t>autohtonih</a:t>
            </a:r>
            <a:r>
              <a:rPr lang="en-US" dirty="0" smtClean="0"/>
              <a:t> </a:t>
            </a:r>
            <a:r>
              <a:rPr lang="en-US" dirty="0" err="1" smtClean="0"/>
              <a:t>malih</a:t>
            </a:r>
            <a:r>
              <a:rPr lang="en-US" dirty="0" smtClean="0"/>
              <a:t> </a:t>
            </a:r>
            <a:r>
              <a:rPr lang="en-US" dirty="0" err="1" smtClean="0"/>
              <a:t>boginja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rubele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eliminacija</a:t>
            </a:r>
            <a:r>
              <a:rPr lang="en-US" dirty="0" smtClean="0"/>
              <a:t> </a:t>
            </a:r>
            <a:r>
              <a:rPr lang="en-US" dirty="0" err="1" smtClean="0"/>
              <a:t>tetanusa</a:t>
            </a:r>
            <a:r>
              <a:rPr lang="en-US" dirty="0" smtClean="0"/>
              <a:t> </a:t>
            </a:r>
            <a:r>
              <a:rPr lang="en-US" dirty="0" err="1" smtClean="0"/>
              <a:t>novorođenčadi</a:t>
            </a:r>
            <a:r>
              <a:rPr lang="en-US" dirty="0" smtClean="0"/>
              <a:t>; 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kontrola</a:t>
            </a:r>
            <a:r>
              <a:rPr lang="en-US" dirty="0" smtClean="0"/>
              <a:t> </a:t>
            </a:r>
            <a:r>
              <a:rPr lang="en-US" dirty="0" err="1" smtClean="0"/>
              <a:t>sledećih</a:t>
            </a:r>
            <a:r>
              <a:rPr lang="en-US" dirty="0" smtClean="0"/>
              <a:t> </a:t>
            </a:r>
            <a:r>
              <a:rPr lang="en-US" dirty="0" err="1" smtClean="0"/>
              <a:t>bolesti</a:t>
            </a:r>
            <a:r>
              <a:rPr lang="en-US" dirty="0" smtClean="0"/>
              <a:t>: </a:t>
            </a:r>
            <a:r>
              <a:rPr lang="en-US" dirty="0" err="1" smtClean="0"/>
              <a:t>velikog</a:t>
            </a:r>
            <a:r>
              <a:rPr lang="en-US" dirty="0" smtClean="0"/>
              <a:t> </a:t>
            </a:r>
            <a:r>
              <a:rPr lang="en-US" dirty="0" err="1" smtClean="0"/>
              <a:t>kašlja</a:t>
            </a:r>
            <a:r>
              <a:rPr lang="en-US" dirty="0" smtClean="0"/>
              <a:t>, </a:t>
            </a:r>
            <a:r>
              <a:rPr lang="en-US" dirty="0" err="1" smtClean="0"/>
              <a:t>epidemičnog</a:t>
            </a:r>
            <a:r>
              <a:rPr lang="en-US" dirty="0" smtClean="0"/>
              <a:t> </a:t>
            </a:r>
            <a:r>
              <a:rPr lang="en-US" dirty="0" err="1" smtClean="0"/>
              <a:t>parotitisa</a:t>
            </a:r>
            <a:r>
              <a:rPr lang="en-US" dirty="0" smtClean="0"/>
              <a:t>, </a:t>
            </a:r>
            <a:r>
              <a:rPr lang="en-US" dirty="0" err="1" smtClean="0"/>
              <a:t>tuberkuloze</a:t>
            </a:r>
            <a:r>
              <a:rPr lang="en-US" dirty="0" smtClean="0"/>
              <a:t>, </a:t>
            </a:r>
            <a:r>
              <a:rPr lang="en-US" dirty="0" err="1" smtClean="0"/>
              <a:t>virusnog</a:t>
            </a:r>
            <a:r>
              <a:rPr lang="en-US" dirty="0" smtClean="0"/>
              <a:t> </a:t>
            </a:r>
            <a:r>
              <a:rPr lang="en-US" dirty="0" err="1" smtClean="0"/>
              <a:t>hepatitisa</a:t>
            </a:r>
            <a:r>
              <a:rPr lang="en-US" dirty="0" smtClean="0"/>
              <a:t> B </a:t>
            </a:r>
            <a:r>
              <a:rPr lang="en-US" dirty="0" err="1" smtClean="0"/>
              <a:t>i</a:t>
            </a:r>
            <a:r>
              <a:rPr lang="en-US" dirty="0" smtClean="0"/>
              <a:t> C, </a:t>
            </a:r>
            <a:r>
              <a:rPr lang="en-US" dirty="0" err="1" smtClean="0"/>
              <a:t>gripa</a:t>
            </a:r>
            <a:r>
              <a:rPr lang="en-US" dirty="0" smtClean="0"/>
              <a:t>, </a:t>
            </a:r>
            <a:r>
              <a:rPr lang="en-US" dirty="0" err="1" smtClean="0"/>
              <a:t>zaraznih</a:t>
            </a:r>
            <a:r>
              <a:rPr lang="en-US" dirty="0" smtClean="0"/>
              <a:t> </a:t>
            </a:r>
            <a:r>
              <a:rPr lang="en-US" dirty="0" err="1" smtClean="0"/>
              <a:t>bolesti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se </a:t>
            </a:r>
            <a:r>
              <a:rPr lang="en-US" dirty="0" err="1" smtClean="0"/>
              <a:t>prenose</a:t>
            </a:r>
            <a:r>
              <a:rPr lang="en-US" dirty="0" smtClean="0"/>
              <a:t> </a:t>
            </a:r>
            <a:r>
              <a:rPr lang="en-US" dirty="0" err="1" smtClean="0"/>
              <a:t>polnim</a:t>
            </a:r>
            <a:r>
              <a:rPr lang="en-US" dirty="0" smtClean="0"/>
              <a:t> </a:t>
            </a:r>
            <a:r>
              <a:rPr lang="en-US" dirty="0" err="1" smtClean="0"/>
              <a:t>putem</a:t>
            </a:r>
            <a:r>
              <a:rPr lang="en-US" dirty="0" smtClean="0"/>
              <a:t>, </a:t>
            </a:r>
            <a:r>
              <a:rPr lang="en-US" dirty="0" err="1" smtClean="0"/>
              <a:t>hemoragijske</a:t>
            </a:r>
            <a:r>
              <a:rPr lang="en-US" dirty="0" smtClean="0"/>
              <a:t> </a:t>
            </a:r>
            <a:r>
              <a:rPr lang="en-US" dirty="0" err="1" smtClean="0"/>
              <a:t>groznice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bubrežnim</a:t>
            </a:r>
            <a:r>
              <a:rPr lang="en-US" dirty="0" smtClean="0"/>
              <a:t> </a:t>
            </a:r>
            <a:r>
              <a:rPr lang="en-US" dirty="0" err="1" smtClean="0"/>
              <a:t>sindromom</a:t>
            </a:r>
            <a:r>
              <a:rPr lang="en-US" dirty="0" smtClean="0"/>
              <a:t>, </a:t>
            </a:r>
            <a:r>
              <a:rPr lang="en-US" dirty="0" err="1" smtClean="0"/>
              <a:t>bakterijskog</a:t>
            </a:r>
            <a:r>
              <a:rPr lang="en-US" dirty="0" smtClean="0"/>
              <a:t> </a:t>
            </a:r>
            <a:r>
              <a:rPr lang="en-US" dirty="0" err="1" smtClean="0"/>
              <a:t>meningitisa</a:t>
            </a:r>
            <a:r>
              <a:rPr lang="en-US" dirty="0" smtClean="0"/>
              <a:t>, </a:t>
            </a:r>
            <a:r>
              <a:rPr lang="en-US" dirty="0" err="1" smtClean="0"/>
              <a:t>zapaljenje</a:t>
            </a:r>
            <a:r>
              <a:rPr lang="en-US" dirty="0" smtClean="0"/>
              <a:t> </a:t>
            </a:r>
            <a:r>
              <a:rPr lang="en-US" dirty="0" err="1" smtClean="0"/>
              <a:t>creva</a:t>
            </a:r>
            <a:r>
              <a:rPr lang="en-US" dirty="0" smtClean="0"/>
              <a:t> </a:t>
            </a:r>
            <a:r>
              <a:rPr lang="en-US" dirty="0" err="1" smtClean="0"/>
              <a:t>izazvano</a:t>
            </a:r>
            <a:r>
              <a:rPr lang="en-US" dirty="0" smtClean="0"/>
              <a:t> </a:t>
            </a:r>
            <a:r>
              <a:rPr lang="en-US" dirty="0" err="1" smtClean="0"/>
              <a:t>bakterijom</a:t>
            </a:r>
            <a:r>
              <a:rPr lang="en-US" dirty="0" smtClean="0"/>
              <a:t> </a:t>
            </a:r>
            <a:r>
              <a:rPr lang="en-US" i="1" dirty="0" smtClean="0"/>
              <a:t>Clostridium </a:t>
            </a:r>
            <a:r>
              <a:rPr lang="en-US" i="1" dirty="0" err="1" smtClean="0"/>
              <a:t>difficile</a:t>
            </a:r>
            <a:r>
              <a:rPr lang="en-US" dirty="0" smtClean="0"/>
              <a:t>, </a:t>
            </a:r>
            <a:r>
              <a:rPr lang="en-US" dirty="0" err="1" smtClean="0"/>
              <a:t>groznice</a:t>
            </a:r>
            <a:r>
              <a:rPr lang="en-US" dirty="0" smtClean="0"/>
              <a:t> </a:t>
            </a:r>
            <a:r>
              <a:rPr lang="en-US" dirty="0" err="1" smtClean="0"/>
              <a:t>Zapadnog</a:t>
            </a:r>
            <a:r>
              <a:rPr lang="en-US" dirty="0" smtClean="0"/>
              <a:t> </a:t>
            </a:r>
            <a:r>
              <a:rPr lang="en-US" dirty="0" err="1" smtClean="0"/>
              <a:t>Nila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bolničkih</a:t>
            </a:r>
            <a:r>
              <a:rPr lang="en-US" dirty="0" smtClean="0"/>
              <a:t> </a:t>
            </a:r>
            <a:r>
              <a:rPr lang="en-US" dirty="0" err="1" smtClean="0"/>
              <a:t>infekcija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prevencija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kontrola</a:t>
            </a:r>
            <a:r>
              <a:rPr lang="en-US" dirty="0" smtClean="0"/>
              <a:t> </a:t>
            </a:r>
            <a:r>
              <a:rPr lang="en-US" dirty="0" err="1" smtClean="0"/>
              <a:t>bolesti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većeg</a:t>
            </a:r>
            <a:r>
              <a:rPr lang="en-US" dirty="0" smtClean="0"/>
              <a:t> </a:t>
            </a:r>
            <a:r>
              <a:rPr lang="en-US" dirty="0" err="1" smtClean="0"/>
              <a:t>socijalnog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epidemiološkog</a:t>
            </a:r>
            <a:r>
              <a:rPr lang="en-US" dirty="0" smtClean="0"/>
              <a:t> </a:t>
            </a:r>
            <a:r>
              <a:rPr lang="en-US" dirty="0" err="1" smtClean="0"/>
              <a:t>značaja</a:t>
            </a:r>
            <a:r>
              <a:rPr lang="en-US" dirty="0" smtClean="0"/>
              <a:t>: u </a:t>
            </a:r>
            <a:r>
              <a:rPr lang="en-US" dirty="0" err="1" smtClean="0"/>
              <a:t>pojedinačnim</a:t>
            </a:r>
            <a:r>
              <a:rPr lang="en-US" dirty="0" smtClean="0"/>
              <a:t> </a:t>
            </a:r>
            <a:r>
              <a:rPr lang="en-US" dirty="0" err="1" smtClean="0"/>
              <a:t>slučajevima</a:t>
            </a:r>
            <a:r>
              <a:rPr lang="en-US" dirty="0" smtClean="0"/>
              <a:t> </a:t>
            </a:r>
            <a:r>
              <a:rPr lang="en-US" dirty="0" err="1" smtClean="0"/>
              <a:t>kod</a:t>
            </a:r>
            <a:r>
              <a:rPr lang="en-US" dirty="0" smtClean="0"/>
              <a:t> </a:t>
            </a:r>
            <a:r>
              <a:rPr lang="en-US" dirty="0" err="1" smtClean="0"/>
              <a:t>novih</a:t>
            </a:r>
            <a:r>
              <a:rPr lang="en-US" dirty="0" smtClean="0"/>
              <a:t> </a:t>
            </a:r>
            <a:r>
              <a:rPr lang="en-US" dirty="0" err="1" smtClean="0"/>
              <a:t>zaraznih</a:t>
            </a:r>
            <a:r>
              <a:rPr lang="en-US" dirty="0" smtClean="0"/>
              <a:t> </a:t>
            </a:r>
            <a:r>
              <a:rPr lang="en-US" dirty="0" err="1" smtClean="0"/>
              <a:t>bolesti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bolesti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</a:t>
            </a:r>
            <a:r>
              <a:rPr lang="en-US" dirty="0" err="1" smtClean="0"/>
              <a:t>ponovo</a:t>
            </a:r>
            <a:r>
              <a:rPr lang="en-US" dirty="0" smtClean="0"/>
              <a:t> </a:t>
            </a:r>
            <a:r>
              <a:rPr lang="en-US" dirty="0" err="1" smtClean="0"/>
              <a:t>prete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u </a:t>
            </a:r>
            <a:r>
              <a:rPr lang="en-US" dirty="0" err="1" smtClean="0"/>
              <a:t>epidemijama</a:t>
            </a:r>
            <a:r>
              <a:rPr lang="en-US" dirty="0" smtClean="0"/>
              <a:t> </a:t>
            </a:r>
            <a:r>
              <a:rPr lang="en-US" dirty="0" err="1" smtClean="0"/>
              <a:t>zaraznih</a:t>
            </a:r>
            <a:r>
              <a:rPr lang="en-US" dirty="0" smtClean="0"/>
              <a:t> </a:t>
            </a:r>
            <a:r>
              <a:rPr lang="en-US" dirty="0" err="1" smtClean="0"/>
              <a:t>bolesti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SPECIFIČNI CILJEVI I MERE PROGRAMA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err="1" smtClean="0"/>
              <a:t>Cilj</a:t>
            </a:r>
            <a:r>
              <a:rPr lang="en-US" dirty="0" smtClean="0"/>
              <a:t>: </a:t>
            </a:r>
            <a:r>
              <a:rPr lang="en-US" dirty="0" err="1" smtClean="0"/>
              <a:t>Održavanje</a:t>
            </a:r>
            <a:r>
              <a:rPr lang="en-US" dirty="0" smtClean="0"/>
              <a:t> </a:t>
            </a:r>
            <a:r>
              <a:rPr lang="en-US" dirty="0" err="1" smtClean="0"/>
              <a:t>statusa</a:t>
            </a:r>
            <a:r>
              <a:rPr lang="en-US" dirty="0" smtClean="0"/>
              <a:t> </a:t>
            </a:r>
            <a:r>
              <a:rPr lang="en-US" dirty="0" err="1" smtClean="0"/>
              <a:t>zemlje</a:t>
            </a:r>
            <a:r>
              <a:rPr lang="en-US" dirty="0" smtClean="0"/>
              <a:t> </a:t>
            </a:r>
            <a:r>
              <a:rPr lang="en-US" dirty="0" err="1" smtClean="0"/>
              <a:t>bez</a:t>
            </a:r>
            <a:r>
              <a:rPr lang="en-US" dirty="0" smtClean="0"/>
              <a:t> </a:t>
            </a:r>
            <a:r>
              <a:rPr lang="en-US" dirty="0" err="1" smtClean="0"/>
              <a:t>dečije</a:t>
            </a:r>
            <a:r>
              <a:rPr lang="en-US" dirty="0" smtClean="0"/>
              <a:t> </a:t>
            </a:r>
            <a:r>
              <a:rPr lang="en-US" dirty="0" err="1" smtClean="0"/>
              <a:t>paralize</a:t>
            </a:r>
            <a:r>
              <a:rPr lang="en-US" dirty="0" smtClean="0"/>
              <a:t> u </a:t>
            </a:r>
            <a:r>
              <a:rPr lang="en-US" dirty="0" err="1" smtClean="0"/>
              <a:t>skladu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nacionalnim</a:t>
            </a:r>
            <a:r>
              <a:rPr lang="en-US" dirty="0" smtClean="0"/>
              <a:t> </a:t>
            </a:r>
            <a:r>
              <a:rPr lang="en-US" dirty="0" err="1" smtClean="0"/>
              <a:t>planom</a:t>
            </a:r>
            <a:r>
              <a:rPr lang="en-US" dirty="0" smtClean="0"/>
              <a:t> </a:t>
            </a:r>
            <a:r>
              <a:rPr lang="en-US" dirty="0" err="1" smtClean="0"/>
              <a:t>aktivnosti</a:t>
            </a:r>
            <a:r>
              <a:rPr lang="en-US" dirty="0" smtClean="0"/>
              <a:t>. </a:t>
            </a:r>
          </a:p>
          <a:p>
            <a:r>
              <a:rPr lang="en-US" dirty="0" smtClean="0"/>
              <a:t>Mere: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održavanje</a:t>
            </a:r>
            <a:r>
              <a:rPr lang="en-US" dirty="0" smtClean="0"/>
              <a:t> </a:t>
            </a:r>
            <a:r>
              <a:rPr lang="en-US" dirty="0" err="1" smtClean="0"/>
              <a:t>visokog</a:t>
            </a:r>
            <a:r>
              <a:rPr lang="en-US" dirty="0" smtClean="0"/>
              <a:t> </a:t>
            </a:r>
            <a:r>
              <a:rPr lang="en-US" dirty="0" err="1" smtClean="0"/>
              <a:t>obuhvata</a:t>
            </a:r>
            <a:r>
              <a:rPr lang="en-US" dirty="0" smtClean="0"/>
              <a:t> </a:t>
            </a:r>
            <a:r>
              <a:rPr lang="en-US" dirty="0" err="1" smtClean="0"/>
              <a:t>vakcinacije</a:t>
            </a:r>
            <a:r>
              <a:rPr lang="en-US" dirty="0" smtClean="0"/>
              <a:t> </a:t>
            </a:r>
            <a:r>
              <a:rPr lang="en-US" dirty="0" err="1" smtClean="0"/>
              <a:t>dece</a:t>
            </a:r>
            <a:r>
              <a:rPr lang="en-US" dirty="0" smtClean="0"/>
              <a:t> </a:t>
            </a:r>
            <a:r>
              <a:rPr lang="en-US" dirty="0" err="1" smtClean="0"/>
              <a:t>vakcinom</a:t>
            </a:r>
            <a:r>
              <a:rPr lang="en-US" dirty="0" smtClean="0"/>
              <a:t> </a:t>
            </a:r>
            <a:r>
              <a:rPr lang="en-US" dirty="0" err="1" smtClean="0"/>
              <a:t>protiv</a:t>
            </a:r>
            <a:r>
              <a:rPr lang="en-US" dirty="0" smtClean="0"/>
              <a:t> </a:t>
            </a:r>
            <a:r>
              <a:rPr lang="en-US" dirty="0" err="1" smtClean="0"/>
              <a:t>dečje</a:t>
            </a:r>
            <a:r>
              <a:rPr lang="en-US" dirty="0" smtClean="0"/>
              <a:t> </a:t>
            </a:r>
            <a:r>
              <a:rPr lang="en-US" dirty="0" err="1" smtClean="0"/>
              <a:t>paralize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najmanje</a:t>
            </a:r>
            <a:r>
              <a:rPr lang="en-US" dirty="0" smtClean="0"/>
              <a:t> 95%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nivou</a:t>
            </a:r>
            <a:r>
              <a:rPr lang="en-US" dirty="0" smtClean="0"/>
              <a:t> </a:t>
            </a:r>
            <a:r>
              <a:rPr lang="en-US" dirty="0" err="1" smtClean="0"/>
              <a:t>svake</a:t>
            </a:r>
            <a:r>
              <a:rPr lang="en-US" dirty="0" smtClean="0"/>
              <a:t> </a:t>
            </a:r>
            <a:r>
              <a:rPr lang="en-US" dirty="0" err="1" smtClean="0"/>
              <a:t>opštine</a:t>
            </a:r>
            <a:r>
              <a:rPr lang="en-US" dirty="0" smtClean="0"/>
              <a:t>, </a:t>
            </a:r>
            <a:r>
              <a:rPr lang="en-US" dirty="0" err="1" smtClean="0"/>
              <a:t>prema</a:t>
            </a:r>
            <a:r>
              <a:rPr lang="en-US" dirty="0" smtClean="0"/>
              <a:t> </a:t>
            </a:r>
            <a:r>
              <a:rPr lang="en-US" dirty="0" err="1" smtClean="0"/>
              <a:t>pravilniku</a:t>
            </a:r>
            <a:r>
              <a:rPr lang="en-US" dirty="0" smtClean="0"/>
              <a:t> </a:t>
            </a:r>
            <a:r>
              <a:rPr lang="en-US" dirty="0" err="1" smtClean="0"/>
              <a:t>kojim</a:t>
            </a:r>
            <a:r>
              <a:rPr lang="en-US" dirty="0" smtClean="0"/>
              <a:t> se </a:t>
            </a:r>
            <a:r>
              <a:rPr lang="en-US" dirty="0" err="1" smtClean="0"/>
              <a:t>uređuje</a:t>
            </a:r>
            <a:r>
              <a:rPr lang="en-US" dirty="0" smtClean="0"/>
              <a:t> </a:t>
            </a:r>
            <a:r>
              <a:rPr lang="en-US" dirty="0" err="1" smtClean="0"/>
              <a:t>imunizacija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hemioprofilaksa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imunizacija</a:t>
            </a:r>
            <a:r>
              <a:rPr lang="en-US" dirty="0" smtClean="0"/>
              <a:t> </a:t>
            </a:r>
            <a:r>
              <a:rPr lang="en-US" dirty="0" err="1" smtClean="0"/>
              <a:t>grupa</a:t>
            </a:r>
            <a:r>
              <a:rPr lang="en-US" dirty="0" smtClean="0"/>
              <a:t> u </a:t>
            </a:r>
            <a:r>
              <a:rPr lang="en-US" dirty="0" err="1" smtClean="0"/>
              <a:t>visokom</a:t>
            </a:r>
            <a:r>
              <a:rPr lang="en-US" dirty="0" smtClean="0"/>
              <a:t> </a:t>
            </a:r>
            <a:r>
              <a:rPr lang="en-US" dirty="0" err="1" smtClean="0"/>
              <a:t>riziku</a:t>
            </a:r>
            <a:r>
              <a:rPr lang="en-US" dirty="0" smtClean="0"/>
              <a:t> (</a:t>
            </a:r>
            <a:r>
              <a:rPr lang="en-US" dirty="0" err="1" smtClean="0"/>
              <a:t>Romi</a:t>
            </a:r>
            <a:r>
              <a:rPr lang="en-US" dirty="0" smtClean="0"/>
              <a:t>, </a:t>
            </a:r>
            <a:r>
              <a:rPr lang="en-US" dirty="0" err="1" smtClean="0"/>
              <a:t>izbeglice</a:t>
            </a:r>
            <a:r>
              <a:rPr lang="en-US" dirty="0" smtClean="0"/>
              <a:t>, </a:t>
            </a:r>
            <a:r>
              <a:rPr lang="en-US" dirty="0" err="1" smtClean="0"/>
              <a:t>raseljena</a:t>
            </a:r>
            <a:r>
              <a:rPr lang="en-US" dirty="0" smtClean="0"/>
              <a:t> </a:t>
            </a:r>
            <a:r>
              <a:rPr lang="en-US" dirty="0" err="1" smtClean="0"/>
              <a:t>lica</a:t>
            </a:r>
            <a:r>
              <a:rPr lang="en-US" dirty="0" smtClean="0"/>
              <a:t>, </a:t>
            </a:r>
            <a:r>
              <a:rPr lang="en-US" dirty="0" err="1" smtClean="0"/>
              <a:t>imigranti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dr.); 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kontinuirana</a:t>
            </a:r>
            <a:r>
              <a:rPr lang="en-US" dirty="0" smtClean="0"/>
              <a:t> </a:t>
            </a:r>
            <a:r>
              <a:rPr lang="en-US" dirty="0" err="1" smtClean="0"/>
              <a:t>kontrola</a:t>
            </a:r>
            <a:r>
              <a:rPr lang="en-US" dirty="0" smtClean="0"/>
              <a:t> </a:t>
            </a:r>
            <a:r>
              <a:rPr lang="en-US" dirty="0" err="1" smtClean="0"/>
              <a:t>vakcinalnog</a:t>
            </a:r>
            <a:r>
              <a:rPr lang="en-US" dirty="0" smtClean="0"/>
              <a:t> </a:t>
            </a:r>
            <a:r>
              <a:rPr lang="en-US" dirty="0" err="1" smtClean="0"/>
              <a:t>statusa</a:t>
            </a:r>
            <a:r>
              <a:rPr lang="en-US" dirty="0" smtClean="0"/>
              <a:t> </a:t>
            </a:r>
            <a:r>
              <a:rPr lang="en-US" dirty="0" err="1" smtClean="0"/>
              <a:t>lica</a:t>
            </a:r>
            <a:r>
              <a:rPr lang="en-US" dirty="0" smtClean="0"/>
              <a:t> </a:t>
            </a:r>
            <a:r>
              <a:rPr lang="en-US" dirty="0" err="1" smtClean="0"/>
              <a:t>određenog</a:t>
            </a:r>
            <a:r>
              <a:rPr lang="en-US" dirty="0" smtClean="0"/>
              <a:t> </a:t>
            </a:r>
            <a:r>
              <a:rPr lang="en-US" dirty="0" err="1" smtClean="0"/>
              <a:t>uzrasta</a:t>
            </a:r>
            <a:r>
              <a:rPr lang="en-US" dirty="0" smtClean="0"/>
              <a:t> </a:t>
            </a:r>
            <a:r>
              <a:rPr lang="en-US" dirty="0" err="1" smtClean="0"/>
              <a:t>revizijom</a:t>
            </a:r>
            <a:r>
              <a:rPr lang="en-US" dirty="0" smtClean="0"/>
              <a:t> </a:t>
            </a:r>
            <a:r>
              <a:rPr lang="en-US" dirty="0" err="1" smtClean="0"/>
              <a:t>vakcinalnih</a:t>
            </a:r>
            <a:r>
              <a:rPr lang="en-US" dirty="0" smtClean="0"/>
              <a:t> </a:t>
            </a:r>
            <a:r>
              <a:rPr lang="en-US" dirty="0" err="1" smtClean="0"/>
              <a:t>kartoteka</a:t>
            </a:r>
            <a:r>
              <a:rPr lang="en-US" dirty="0" smtClean="0"/>
              <a:t>, </a:t>
            </a:r>
            <a:r>
              <a:rPr lang="en-US" dirty="0" err="1" smtClean="0"/>
              <a:t>kontrola</a:t>
            </a:r>
            <a:r>
              <a:rPr lang="en-US" dirty="0" smtClean="0"/>
              <a:t> </a:t>
            </a:r>
            <a:r>
              <a:rPr lang="en-US" dirty="0" err="1" smtClean="0"/>
              <a:t>vakcinalnog</a:t>
            </a:r>
            <a:r>
              <a:rPr lang="en-US" dirty="0" smtClean="0"/>
              <a:t> </a:t>
            </a:r>
            <a:r>
              <a:rPr lang="en-US" dirty="0" err="1" smtClean="0"/>
              <a:t>statusa</a:t>
            </a:r>
            <a:r>
              <a:rPr lang="en-US" dirty="0" smtClean="0"/>
              <a:t> </a:t>
            </a:r>
            <a:r>
              <a:rPr lang="en-US" dirty="0" err="1" smtClean="0"/>
              <a:t>prilikom</a:t>
            </a:r>
            <a:r>
              <a:rPr lang="en-US" dirty="0" smtClean="0"/>
              <a:t> </a:t>
            </a:r>
            <a:r>
              <a:rPr lang="en-US" dirty="0" err="1" smtClean="0"/>
              <a:t>ulaska</a:t>
            </a:r>
            <a:r>
              <a:rPr lang="en-US" dirty="0" smtClean="0"/>
              <a:t> u </a:t>
            </a:r>
            <a:r>
              <a:rPr lang="en-US" dirty="0" err="1" smtClean="0"/>
              <a:t>kolektivne</a:t>
            </a:r>
            <a:r>
              <a:rPr lang="en-US" dirty="0" smtClean="0"/>
              <a:t> </a:t>
            </a:r>
            <a:r>
              <a:rPr lang="en-US" dirty="0" err="1" smtClean="0"/>
              <a:t>smeštaje</a:t>
            </a:r>
            <a:r>
              <a:rPr lang="en-US" dirty="0" smtClean="0"/>
              <a:t>, </a:t>
            </a:r>
            <a:r>
              <a:rPr lang="en-US" dirty="0" err="1" smtClean="0"/>
              <a:t>vanredna</a:t>
            </a:r>
            <a:r>
              <a:rPr lang="en-US" dirty="0" smtClean="0"/>
              <a:t> </a:t>
            </a:r>
            <a:r>
              <a:rPr lang="en-US" dirty="0" err="1" smtClean="0"/>
              <a:t>revizija</a:t>
            </a:r>
            <a:r>
              <a:rPr lang="en-US" dirty="0" smtClean="0"/>
              <a:t> </a:t>
            </a:r>
            <a:r>
              <a:rPr lang="en-US" dirty="0" err="1" smtClean="0"/>
              <a:t>vakcinalnih</a:t>
            </a:r>
            <a:r>
              <a:rPr lang="en-US" dirty="0" smtClean="0"/>
              <a:t> </a:t>
            </a:r>
            <a:r>
              <a:rPr lang="en-US" dirty="0" err="1" smtClean="0"/>
              <a:t>kartoteka</a:t>
            </a:r>
            <a:r>
              <a:rPr lang="en-US" dirty="0" smtClean="0"/>
              <a:t> u </a:t>
            </a:r>
            <a:r>
              <a:rPr lang="en-US" dirty="0" err="1" smtClean="0"/>
              <a:t>skladu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epidemiološkom</a:t>
            </a:r>
            <a:r>
              <a:rPr lang="en-US" dirty="0" smtClean="0"/>
              <a:t> </a:t>
            </a:r>
            <a:r>
              <a:rPr lang="en-US" dirty="0" err="1" smtClean="0"/>
              <a:t>situacijom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vakcinacija</a:t>
            </a:r>
            <a:r>
              <a:rPr lang="en-US" dirty="0" smtClean="0"/>
              <a:t> </a:t>
            </a:r>
            <a:r>
              <a:rPr lang="en-US" dirty="0" err="1" smtClean="0"/>
              <a:t>nevakcinisanih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nepotpuno</a:t>
            </a:r>
            <a:r>
              <a:rPr lang="en-US" dirty="0" smtClean="0"/>
              <a:t> </a:t>
            </a:r>
            <a:r>
              <a:rPr lang="en-US" dirty="0" err="1" smtClean="0"/>
              <a:t>vakcinisanih</a:t>
            </a:r>
            <a:r>
              <a:rPr lang="en-US" dirty="0" smtClean="0"/>
              <a:t> </a:t>
            </a:r>
            <a:r>
              <a:rPr lang="en-US" dirty="0" err="1" smtClean="0"/>
              <a:t>lica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periodično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godišnje</a:t>
            </a:r>
            <a:r>
              <a:rPr lang="en-US" dirty="0" smtClean="0"/>
              <a:t> </a:t>
            </a:r>
            <a:r>
              <a:rPr lang="en-US" dirty="0" err="1" smtClean="0"/>
              <a:t>izveštavanje</a:t>
            </a:r>
            <a:r>
              <a:rPr lang="en-US" dirty="0" smtClean="0"/>
              <a:t> o </a:t>
            </a:r>
            <a:r>
              <a:rPr lang="en-US" dirty="0" err="1" smtClean="0"/>
              <a:t>sprovedenoj</a:t>
            </a:r>
            <a:r>
              <a:rPr lang="en-US" dirty="0" smtClean="0"/>
              <a:t> </a:t>
            </a:r>
            <a:r>
              <a:rPr lang="en-US" dirty="0" err="1" smtClean="0"/>
              <a:t>vakcinaciji</a:t>
            </a:r>
            <a:r>
              <a:rPr lang="en-US" dirty="0" smtClean="0"/>
              <a:t> </a:t>
            </a:r>
            <a:r>
              <a:rPr lang="en-US" dirty="0" err="1" smtClean="0"/>
              <a:t>protiv</a:t>
            </a:r>
            <a:r>
              <a:rPr lang="en-US" dirty="0" smtClean="0"/>
              <a:t> </a:t>
            </a:r>
            <a:r>
              <a:rPr lang="en-US" dirty="0" err="1" smtClean="0"/>
              <a:t>dečje</a:t>
            </a:r>
            <a:r>
              <a:rPr lang="en-US" dirty="0" smtClean="0"/>
              <a:t> </a:t>
            </a:r>
            <a:r>
              <a:rPr lang="en-US" dirty="0" err="1" smtClean="0"/>
              <a:t>paralize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5. </a:t>
            </a:r>
            <a:r>
              <a:rPr lang="en-US" dirty="0" err="1" smtClean="0"/>
              <a:t>održavanje</a:t>
            </a:r>
            <a:r>
              <a:rPr lang="en-US" dirty="0" smtClean="0"/>
              <a:t> </a:t>
            </a:r>
            <a:r>
              <a:rPr lang="en-US" dirty="0" err="1" smtClean="0"/>
              <a:t>ciljnih</a:t>
            </a:r>
            <a:r>
              <a:rPr lang="en-US" dirty="0" smtClean="0"/>
              <a:t> </a:t>
            </a:r>
            <a:r>
              <a:rPr lang="en-US" dirty="0" err="1" smtClean="0"/>
              <a:t>vrednosti</a:t>
            </a:r>
            <a:r>
              <a:rPr lang="en-US" dirty="0" smtClean="0"/>
              <a:t> </a:t>
            </a:r>
            <a:r>
              <a:rPr lang="en-US" dirty="0" err="1" smtClean="0"/>
              <a:t>indikatora</a:t>
            </a:r>
            <a:r>
              <a:rPr lang="en-US" dirty="0" smtClean="0"/>
              <a:t> </a:t>
            </a:r>
            <a:r>
              <a:rPr lang="en-US" dirty="0" err="1" smtClean="0"/>
              <a:t>kvaliteta</a:t>
            </a:r>
            <a:r>
              <a:rPr lang="en-US" dirty="0" smtClean="0"/>
              <a:t> u </a:t>
            </a:r>
            <a:r>
              <a:rPr lang="en-US" dirty="0" err="1" smtClean="0"/>
              <a:t>nadzoru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akutnom</a:t>
            </a:r>
            <a:r>
              <a:rPr lang="en-US" dirty="0" smtClean="0"/>
              <a:t> </a:t>
            </a:r>
            <a:r>
              <a:rPr lang="en-US" dirty="0" err="1" smtClean="0"/>
              <a:t>flakcidnom</a:t>
            </a:r>
            <a:r>
              <a:rPr lang="en-US" dirty="0" smtClean="0"/>
              <a:t> </a:t>
            </a:r>
            <a:r>
              <a:rPr lang="en-US" dirty="0" err="1" smtClean="0"/>
              <a:t>paralizom</a:t>
            </a:r>
            <a:r>
              <a:rPr lang="en-US" dirty="0" smtClean="0"/>
              <a:t> (AFP), </a:t>
            </a:r>
            <a:r>
              <a:rPr lang="en-US" dirty="0" err="1" smtClean="0"/>
              <a:t>epidemiološko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laboratorijsko</a:t>
            </a:r>
            <a:r>
              <a:rPr lang="en-US" dirty="0" smtClean="0"/>
              <a:t> </a:t>
            </a:r>
            <a:r>
              <a:rPr lang="en-US" dirty="0" err="1" smtClean="0"/>
              <a:t>ispitivanje</a:t>
            </a:r>
            <a:r>
              <a:rPr lang="en-US" dirty="0" smtClean="0"/>
              <a:t> </a:t>
            </a:r>
            <a:r>
              <a:rPr lang="en-US" dirty="0" err="1" smtClean="0"/>
              <a:t>svakog</a:t>
            </a:r>
            <a:r>
              <a:rPr lang="en-US" dirty="0" smtClean="0"/>
              <a:t> </a:t>
            </a:r>
            <a:r>
              <a:rPr lang="en-US" dirty="0" err="1" smtClean="0"/>
              <a:t>prijavljenog</a:t>
            </a:r>
            <a:r>
              <a:rPr lang="en-US" dirty="0" smtClean="0"/>
              <a:t> </a:t>
            </a:r>
            <a:r>
              <a:rPr lang="en-US" dirty="0" err="1" smtClean="0"/>
              <a:t>slučaja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klasifikacija</a:t>
            </a:r>
            <a:r>
              <a:rPr lang="en-US" dirty="0" smtClean="0"/>
              <a:t>, </a:t>
            </a:r>
            <a:r>
              <a:rPr lang="en-US" dirty="0" err="1" smtClean="0"/>
              <a:t>analiza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izveštavanje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kriterijumima</a:t>
            </a:r>
            <a:r>
              <a:rPr lang="en-US" dirty="0" smtClean="0"/>
              <a:t> SZO; </a:t>
            </a:r>
          </a:p>
          <a:p>
            <a:r>
              <a:rPr lang="en-US" dirty="0" smtClean="0"/>
              <a:t>6. </a:t>
            </a:r>
            <a:r>
              <a:rPr lang="en-US" dirty="0" err="1" smtClean="0"/>
              <a:t>primena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sprovođenje</a:t>
            </a:r>
            <a:r>
              <a:rPr lang="en-US" dirty="0" smtClean="0"/>
              <a:t> </a:t>
            </a:r>
            <a:r>
              <a:rPr lang="en-US" dirty="0" err="1" smtClean="0"/>
              <a:t>plana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odlaganje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čuvanje</a:t>
            </a:r>
            <a:r>
              <a:rPr lang="en-US" dirty="0" smtClean="0"/>
              <a:t> </a:t>
            </a:r>
            <a:r>
              <a:rPr lang="en-US" dirty="0" err="1" smtClean="0"/>
              <a:t>virusa</a:t>
            </a:r>
            <a:r>
              <a:rPr lang="en-US" dirty="0" smtClean="0"/>
              <a:t> </a:t>
            </a:r>
            <a:r>
              <a:rPr lang="en-US" dirty="0" err="1" smtClean="0"/>
              <a:t>dečje</a:t>
            </a:r>
            <a:r>
              <a:rPr lang="en-US" dirty="0" smtClean="0"/>
              <a:t> </a:t>
            </a:r>
            <a:r>
              <a:rPr lang="en-US" dirty="0" err="1" smtClean="0"/>
              <a:t>paralize</a:t>
            </a:r>
            <a:r>
              <a:rPr lang="en-US" dirty="0" smtClean="0"/>
              <a:t> (</a:t>
            </a:r>
            <a:r>
              <a:rPr lang="en-US" dirty="0" err="1" smtClean="0"/>
              <a:t>divljeg</a:t>
            </a:r>
            <a:r>
              <a:rPr lang="en-US" dirty="0" smtClean="0"/>
              <a:t>, </a:t>
            </a:r>
            <a:r>
              <a:rPr lang="en-US" dirty="0" err="1" smtClean="0"/>
              <a:t>vakcinalnog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vakcina</a:t>
            </a:r>
            <a:r>
              <a:rPr lang="en-US" dirty="0" smtClean="0"/>
              <a:t> </a:t>
            </a:r>
            <a:r>
              <a:rPr lang="en-US" dirty="0" err="1" smtClean="0"/>
              <a:t>deriviranog</a:t>
            </a:r>
            <a:r>
              <a:rPr lang="en-US" dirty="0" smtClean="0"/>
              <a:t>) u </a:t>
            </a:r>
            <a:r>
              <a:rPr lang="en-US" dirty="0" err="1" smtClean="0"/>
              <a:t>laboratorijama</a:t>
            </a:r>
            <a:r>
              <a:rPr lang="en-US" dirty="0" smtClean="0"/>
              <a:t>, u </a:t>
            </a:r>
            <a:r>
              <a:rPr lang="en-US" dirty="0" err="1" smtClean="0"/>
              <a:t>skladu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zahtevima</a:t>
            </a:r>
            <a:r>
              <a:rPr lang="en-US" dirty="0" smtClean="0"/>
              <a:t> SZO; </a:t>
            </a:r>
          </a:p>
          <a:p>
            <a:r>
              <a:rPr lang="en-US" dirty="0" smtClean="0"/>
              <a:t>7. </a:t>
            </a:r>
            <a:r>
              <a:rPr lang="en-US" dirty="0" err="1" smtClean="0"/>
              <a:t>održavanje</a:t>
            </a:r>
            <a:r>
              <a:rPr lang="en-US" dirty="0" smtClean="0"/>
              <a:t> </a:t>
            </a:r>
            <a:r>
              <a:rPr lang="en-US" dirty="0" err="1" smtClean="0"/>
              <a:t>spremnosti</a:t>
            </a:r>
            <a:r>
              <a:rPr lang="en-US" dirty="0" smtClean="0"/>
              <a:t> </a:t>
            </a:r>
            <a:r>
              <a:rPr lang="en-US" dirty="0" err="1" smtClean="0"/>
              <a:t>zdravstvenog</a:t>
            </a:r>
            <a:r>
              <a:rPr lang="en-US" dirty="0" smtClean="0"/>
              <a:t> </a:t>
            </a:r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slučaj</a:t>
            </a:r>
            <a:r>
              <a:rPr lang="en-US" dirty="0" smtClean="0"/>
              <a:t> </a:t>
            </a:r>
            <a:r>
              <a:rPr lang="en-US" dirty="0" err="1" smtClean="0"/>
              <a:t>eventualnog</a:t>
            </a:r>
            <a:r>
              <a:rPr lang="en-US" dirty="0" smtClean="0"/>
              <a:t> </a:t>
            </a:r>
            <a:r>
              <a:rPr lang="en-US" dirty="0" err="1" smtClean="0"/>
              <a:t>importovanja</a:t>
            </a:r>
            <a:r>
              <a:rPr lang="en-US" dirty="0" smtClean="0"/>
              <a:t> </a:t>
            </a:r>
            <a:r>
              <a:rPr lang="en-US" dirty="0" err="1" smtClean="0"/>
              <a:t>divljeg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vakcina</a:t>
            </a:r>
            <a:r>
              <a:rPr lang="en-US" dirty="0" smtClean="0"/>
              <a:t> </a:t>
            </a:r>
            <a:r>
              <a:rPr lang="en-US" dirty="0" err="1" smtClean="0"/>
              <a:t>deriviranog</a:t>
            </a:r>
            <a:r>
              <a:rPr lang="en-US" dirty="0" smtClean="0"/>
              <a:t> </a:t>
            </a:r>
            <a:r>
              <a:rPr lang="en-US" dirty="0" err="1" smtClean="0"/>
              <a:t>virusa</a:t>
            </a:r>
            <a:r>
              <a:rPr lang="en-US" dirty="0" smtClean="0"/>
              <a:t> </a:t>
            </a:r>
            <a:r>
              <a:rPr lang="en-US" dirty="0" err="1" smtClean="0"/>
              <a:t>dečje</a:t>
            </a:r>
            <a:r>
              <a:rPr lang="en-US" dirty="0" smtClean="0"/>
              <a:t> </a:t>
            </a:r>
            <a:r>
              <a:rPr lang="en-US" dirty="0" err="1" smtClean="0"/>
              <a:t>paralize</a:t>
            </a:r>
            <a:r>
              <a:rPr lang="en-US" dirty="0" smtClean="0"/>
              <a:t> u </a:t>
            </a:r>
            <a:r>
              <a:rPr lang="en-US" dirty="0" err="1" smtClean="0"/>
              <a:t>zemlju</a:t>
            </a:r>
            <a:r>
              <a:rPr lang="en-US" dirty="0" smtClean="0"/>
              <a:t> (</a:t>
            </a:r>
            <a:r>
              <a:rPr lang="en-US" dirty="0" err="1" smtClean="0"/>
              <a:t>brzi</a:t>
            </a:r>
            <a:r>
              <a:rPr lang="en-US" dirty="0" smtClean="0"/>
              <a:t> </a:t>
            </a:r>
            <a:r>
              <a:rPr lang="en-US" dirty="0" err="1" smtClean="0"/>
              <a:t>odgovor</a:t>
            </a:r>
            <a:r>
              <a:rPr lang="en-US" dirty="0" smtClean="0"/>
              <a:t> </a:t>
            </a:r>
            <a:r>
              <a:rPr lang="en-US" dirty="0" err="1" smtClean="0"/>
              <a:t>prema</a:t>
            </a:r>
            <a:r>
              <a:rPr lang="en-US" dirty="0" smtClean="0"/>
              <a:t> </a:t>
            </a:r>
            <a:r>
              <a:rPr lang="en-US" dirty="0" err="1" smtClean="0"/>
              <a:t>kriterijumima</a:t>
            </a:r>
            <a:r>
              <a:rPr lang="en-US" dirty="0" smtClean="0"/>
              <a:t> SZO).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SPECIFIČNI CILJEVI I MERE PROGRAMA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Tetanus </a:t>
            </a:r>
            <a:r>
              <a:rPr lang="en-US" b="1" dirty="0" err="1" smtClean="0"/>
              <a:t>novorođenčadi</a:t>
            </a:r>
            <a:r>
              <a:rPr lang="en-US" b="1" dirty="0" smtClean="0"/>
              <a:t> (tetanus </a:t>
            </a:r>
            <a:r>
              <a:rPr lang="en-US" b="1" dirty="0" err="1" smtClean="0"/>
              <a:t>neonatorum</a:t>
            </a:r>
            <a:r>
              <a:rPr lang="en-US" b="1" dirty="0" smtClean="0"/>
              <a:t>) </a:t>
            </a:r>
            <a:endParaRPr lang="en-US" dirty="0" smtClean="0"/>
          </a:p>
          <a:p>
            <a:r>
              <a:rPr lang="en-US" dirty="0" err="1" smtClean="0"/>
              <a:t>Cilj</a:t>
            </a:r>
            <a:r>
              <a:rPr lang="en-US" dirty="0" smtClean="0"/>
              <a:t>: </a:t>
            </a:r>
            <a:r>
              <a:rPr lang="en-US" dirty="0" err="1" smtClean="0"/>
              <a:t>Eliminacija</a:t>
            </a:r>
            <a:r>
              <a:rPr lang="en-US" dirty="0" smtClean="0"/>
              <a:t> </a:t>
            </a:r>
            <a:r>
              <a:rPr lang="en-US" dirty="0" err="1" smtClean="0"/>
              <a:t>tetanusa</a:t>
            </a:r>
            <a:r>
              <a:rPr lang="en-US" dirty="0" smtClean="0"/>
              <a:t> </a:t>
            </a:r>
            <a:r>
              <a:rPr lang="en-US" dirty="0" err="1" smtClean="0"/>
              <a:t>novorođenčadi</a:t>
            </a:r>
            <a:r>
              <a:rPr lang="en-US" dirty="0" smtClean="0"/>
              <a:t>.</a:t>
            </a:r>
          </a:p>
          <a:p>
            <a:r>
              <a:rPr lang="en-US" dirty="0" smtClean="0"/>
              <a:t>Mere: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održavanje</a:t>
            </a:r>
            <a:r>
              <a:rPr lang="en-US" dirty="0" smtClean="0"/>
              <a:t> </a:t>
            </a:r>
            <a:r>
              <a:rPr lang="en-US" dirty="0" err="1" smtClean="0"/>
              <a:t>visokog</a:t>
            </a:r>
            <a:r>
              <a:rPr lang="en-US" dirty="0" smtClean="0"/>
              <a:t> </a:t>
            </a:r>
            <a:r>
              <a:rPr lang="en-US" dirty="0" err="1" smtClean="0"/>
              <a:t>obuhvata</a:t>
            </a:r>
            <a:r>
              <a:rPr lang="en-US" dirty="0" smtClean="0"/>
              <a:t> </a:t>
            </a:r>
            <a:r>
              <a:rPr lang="en-US" dirty="0" err="1" smtClean="0"/>
              <a:t>vakcinacije</a:t>
            </a:r>
            <a:r>
              <a:rPr lang="en-US" dirty="0" smtClean="0"/>
              <a:t> </a:t>
            </a:r>
            <a:r>
              <a:rPr lang="en-US" dirty="0" err="1" smtClean="0"/>
              <a:t>protiv</a:t>
            </a:r>
            <a:r>
              <a:rPr lang="en-US" dirty="0" smtClean="0"/>
              <a:t> </a:t>
            </a:r>
            <a:r>
              <a:rPr lang="en-US" dirty="0" err="1" smtClean="0"/>
              <a:t>tetanusa</a:t>
            </a:r>
            <a:r>
              <a:rPr lang="en-US" dirty="0" smtClean="0"/>
              <a:t> </a:t>
            </a:r>
            <a:r>
              <a:rPr lang="en-US" dirty="0" err="1" smtClean="0"/>
              <a:t>lica</a:t>
            </a:r>
            <a:r>
              <a:rPr lang="en-US" dirty="0" smtClean="0"/>
              <a:t> </a:t>
            </a:r>
            <a:r>
              <a:rPr lang="en-US" dirty="0" err="1" smtClean="0"/>
              <a:t>određenog</a:t>
            </a:r>
            <a:r>
              <a:rPr lang="en-US" dirty="0" smtClean="0"/>
              <a:t> </a:t>
            </a:r>
            <a:r>
              <a:rPr lang="en-US" dirty="0" err="1" smtClean="0"/>
              <a:t>uzrasta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najmanje</a:t>
            </a:r>
            <a:r>
              <a:rPr lang="en-US" dirty="0" smtClean="0"/>
              <a:t> 95%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nivou</a:t>
            </a:r>
            <a:r>
              <a:rPr lang="en-US" dirty="0" smtClean="0"/>
              <a:t> </a:t>
            </a:r>
            <a:r>
              <a:rPr lang="en-US" dirty="0" err="1" smtClean="0"/>
              <a:t>svake</a:t>
            </a:r>
            <a:r>
              <a:rPr lang="en-US" dirty="0" smtClean="0"/>
              <a:t> </a:t>
            </a:r>
            <a:r>
              <a:rPr lang="en-US" dirty="0" err="1" smtClean="0"/>
              <a:t>opštine</a:t>
            </a:r>
            <a:r>
              <a:rPr lang="en-US" dirty="0" smtClean="0"/>
              <a:t>, </a:t>
            </a:r>
            <a:r>
              <a:rPr lang="en-US" dirty="0" err="1" smtClean="0"/>
              <a:t>prema</a:t>
            </a:r>
            <a:r>
              <a:rPr lang="en-US" dirty="0" smtClean="0"/>
              <a:t> </a:t>
            </a:r>
            <a:r>
              <a:rPr lang="en-US" dirty="0" err="1" smtClean="0"/>
              <a:t>pravilniku</a:t>
            </a:r>
            <a:r>
              <a:rPr lang="en-US" dirty="0" smtClean="0"/>
              <a:t> </a:t>
            </a:r>
            <a:r>
              <a:rPr lang="en-US" dirty="0" err="1" smtClean="0"/>
              <a:t>kojim</a:t>
            </a:r>
            <a:r>
              <a:rPr lang="en-US" dirty="0" smtClean="0"/>
              <a:t> se </a:t>
            </a:r>
            <a:r>
              <a:rPr lang="en-US" dirty="0" err="1" smtClean="0"/>
              <a:t>uređuje</a:t>
            </a:r>
            <a:r>
              <a:rPr lang="en-US" dirty="0" smtClean="0"/>
              <a:t> </a:t>
            </a:r>
            <a:r>
              <a:rPr lang="en-US" dirty="0" err="1" smtClean="0"/>
              <a:t>imunizacija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hemioprofilaksa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dopunska</a:t>
            </a:r>
            <a:r>
              <a:rPr lang="en-US" dirty="0" smtClean="0"/>
              <a:t> </a:t>
            </a:r>
            <a:r>
              <a:rPr lang="en-US" dirty="0" err="1" smtClean="0"/>
              <a:t>imunizacija</a:t>
            </a:r>
            <a:r>
              <a:rPr lang="en-US" dirty="0" smtClean="0"/>
              <a:t> </a:t>
            </a:r>
            <a:r>
              <a:rPr lang="en-US" dirty="0" err="1" smtClean="0"/>
              <a:t>vakcinom</a:t>
            </a:r>
            <a:r>
              <a:rPr lang="en-US" dirty="0" smtClean="0"/>
              <a:t> </a:t>
            </a:r>
            <a:r>
              <a:rPr lang="en-US" dirty="0" err="1" smtClean="0"/>
              <a:t>protiv</a:t>
            </a:r>
            <a:r>
              <a:rPr lang="en-US" dirty="0" smtClean="0"/>
              <a:t> </a:t>
            </a:r>
            <a:r>
              <a:rPr lang="en-US" dirty="0" err="1" smtClean="0"/>
              <a:t>tetanusa</a:t>
            </a:r>
            <a:r>
              <a:rPr lang="en-US" dirty="0" smtClean="0"/>
              <a:t> </a:t>
            </a:r>
            <a:r>
              <a:rPr lang="en-US" dirty="0" err="1" smtClean="0"/>
              <a:t>žena</a:t>
            </a:r>
            <a:r>
              <a:rPr lang="en-US" dirty="0" smtClean="0"/>
              <a:t> </a:t>
            </a:r>
            <a:r>
              <a:rPr lang="en-US" dirty="0" err="1" smtClean="0"/>
              <a:t>generativnog</a:t>
            </a:r>
            <a:r>
              <a:rPr lang="en-US" dirty="0" smtClean="0"/>
              <a:t> </a:t>
            </a:r>
            <a:r>
              <a:rPr lang="en-US" dirty="0" err="1" smtClean="0"/>
              <a:t>perioda</a:t>
            </a:r>
            <a:r>
              <a:rPr lang="en-US" dirty="0" smtClean="0"/>
              <a:t> u </a:t>
            </a:r>
            <a:r>
              <a:rPr lang="en-US" dirty="0" err="1" smtClean="0"/>
              <a:t>sredinama</a:t>
            </a:r>
            <a:r>
              <a:rPr lang="en-US" dirty="0" smtClean="0"/>
              <a:t> </a:t>
            </a:r>
            <a:r>
              <a:rPr lang="en-US" dirty="0" err="1" smtClean="0"/>
              <a:t>visokog</a:t>
            </a:r>
            <a:r>
              <a:rPr lang="en-US" dirty="0" smtClean="0"/>
              <a:t> </a:t>
            </a:r>
            <a:r>
              <a:rPr lang="en-US" dirty="0" err="1" smtClean="0"/>
              <a:t>rizika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visoko</a:t>
            </a:r>
            <a:r>
              <a:rPr lang="en-US" dirty="0" smtClean="0"/>
              <a:t> </a:t>
            </a:r>
            <a:r>
              <a:rPr lang="en-US" dirty="0" err="1" smtClean="0"/>
              <a:t>rizičnim</a:t>
            </a:r>
            <a:r>
              <a:rPr lang="en-US" dirty="0" smtClean="0"/>
              <a:t> </a:t>
            </a:r>
            <a:r>
              <a:rPr lang="en-US" dirty="0" err="1" smtClean="0"/>
              <a:t>populacijama</a:t>
            </a:r>
            <a:r>
              <a:rPr lang="en-US" dirty="0" smtClean="0"/>
              <a:t> </a:t>
            </a:r>
            <a:r>
              <a:rPr lang="en-US" dirty="0" err="1" smtClean="0"/>
              <a:t>kod</a:t>
            </a:r>
            <a:r>
              <a:rPr lang="en-US" dirty="0" smtClean="0"/>
              <a:t> </a:t>
            </a:r>
            <a:r>
              <a:rPr lang="en-US" dirty="0" err="1" smtClean="0"/>
              <a:t>nepoznatog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nepotpunog</a:t>
            </a:r>
            <a:r>
              <a:rPr lang="en-US" dirty="0" smtClean="0"/>
              <a:t> </a:t>
            </a:r>
            <a:r>
              <a:rPr lang="en-US" dirty="0" err="1" smtClean="0"/>
              <a:t>vakcinalnog</a:t>
            </a:r>
            <a:r>
              <a:rPr lang="en-US" dirty="0" smtClean="0"/>
              <a:t> </a:t>
            </a:r>
            <a:r>
              <a:rPr lang="en-US" dirty="0" err="1" smtClean="0"/>
              <a:t>statusa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provera</a:t>
            </a:r>
            <a:r>
              <a:rPr lang="en-US" dirty="0" smtClean="0"/>
              <a:t> </a:t>
            </a:r>
            <a:r>
              <a:rPr lang="en-US" dirty="0" err="1" smtClean="0"/>
              <a:t>vakcinalnog</a:t>
            </a:r>
            <a:r>
              <a:rPr lang="en-US" dirty="0" smtClean="0"/>
              <a:t> </a:t>
            </a:r>
            <a:r>
              <a:rPr lang="en-US" dirty="0" err="1" smtClean="0"/>
              <a:t>statusa</a:t>
            </a:r>
            <a:r>
              <a:rPr lang="en-US" dirty="0" smtClean="0"/>
              <a:t> </a:t>
            </a:r>
            <a:r>
              <a:rPr lang="en-US" dirty="0" err="1" smtClean="0"/>
              <a:t>protiv</a:t>
            </a:r>
            <a:r>
              <a:rPr lang="en-US" dirty="0" smtClean="0"/>
              <a:t> </a:t>
            </a:r>
            <a:r>
              <a:rPr lang="en-US" dirty="0" err="1" smtClean="0"/>
              <a:t>tetanusa</a:t>
            </a:r>
            <a:r>
              <a:rPr lang="en-US" dirty="0" smtClean="0"/>
              <a:t> </a:t>
            </a:r>
            <a:r>
              <a:rPr lang="en-US" dirty="0" err="1" smtClean="0"/>
              <a:t>trudnica</a:t>
            </a:r>
            <a:r>
              <a:rPr lang="en-US" dirty="0" smtClean="0"/>
              <a:t> u </a:t>
            </a:r>
            <a:r>
              <a:rPr lang="en-US" dirty="0" err="1" smtClean="0"/>
              <a:t>poslednjem</a:t>
            </a:r>
            <a:r>
              <a:rPr lang="en-US" dirty="0" smtClean="0"/>
              <a:t> </a:t>
            </a:r>
            <a:r>
              <a:rPr lang="en-US" dirty="0" err="1" smtClean="0"/>
              <a:t>trimestru</a:t>
            </a:r>
            <a:r>
              <a:rPr lang="en-US" dirty="0" smtClean="0"/>
              <a:t> </a:t>
            </a:r>
            <a:r>
              <a:rPr lang="en-US" dirty="0" err="1" smtClean="0"/>
              <a:t>trudnoće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obavljanje</a:t>
            </a:r>
            <a:r>
              <a:rPr lang="en-US" dirty="0" smtClean="0"/>
              <a:t> </a:t>
            </a:r>
            <a:r>
              <a:rPr lang="en-US" dirty="0" err="1" smtClean="0"/>
              <a:t>svih</a:t>
            </a:r>
            <a:r>
              <a:rPr lang="en-US" dirty="0" smtClean="0"/>
              <a:t> </a:t>
            </a:r>
            <a:r>
              <a:rPr lang="en-US" dirty="0" err="1" smtClean="0"/>
              <a:t>porođaja</a:t>
            </a:r>
            <a:r>
              <a:rPr lang="en-US" dirty="0" smtClean="0"/>
              <a:t> </a:t>
            </a:r>
            <a:r>
              <a:rPr lang="en-US" dirty="0" err="1" smtClean="0"/>
              <a:t>uz</a:t>
            </a:r>
            <a:r>
              <a:rPr lang="en-US" dirty="0" smtClean="0"/>
              <a:t> </a:t>
            </a:r>
            <a:r>
              <a:rPr lang="en-US" dirty="0" err="1" smtClean="0"/>
              <a:t>stručnu</a:t>
            </a:r>
            <a:r>
              <a:rPr lang="en-US" dirty="0" smtClean="0"/>
              <a:t> </a:t>
            </a:r>
            <a:r>
              <a:rPr lang="en-US" dirty="0" err="1" smtClean="0"/>
              <a:t>pomoć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SPECIFIČNI CILJEVI I MERE PROGRAMA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 smtClean="0"/>
              <a:t>Male </a:t>
            </a:r>
            <a:r>
              <a:rPr lang="en-US" b="1" dirty="0" err="1" smtClean="0"/>
              <a:t>boginje</a:t>
            </a:r>
            <a:r>
              <a:rPr lang="en-US" b="1" dirty="0" smtClean="0"/>
              <a:t> (</a:t>
            </a:r>
            <a:r>
              <a:rPr lang="en-US" b="1" dirty="0" err="1" smtClean="0"/>
              <a:t>morbili</a:t>
            </a:r>
            <a:r>
              <a:rPr lang="en-US" b="1" dirty="0" smtClean="0"/>
              <a:t>) </a:t>
            </a:r>
            <a:r>
              <a:rPr lang="en-US" b="1" dirty="0" err="1" smtClean="0"/>
              <a:t>i</a:t>
            </a:r>
            <a:r>
              <a:rPr lang="en-US" b="1" dirty="0" smtClean="0"/>
              <a:t> </a:t>
            </a:r>
            <a:r>
              <a:rPr lang="en-US" b="1" dirty="0" err="1" smtClean="0"/>
              <a:t>rubela</a:t>
            </a:r>
            <a:r>
              <a:rPr lang="en-US" b="1" dirty="0" smtClean="0"/>
              <a:t> </a:t>
            </a:r>
            <a:endParaRPr lang="en-US" dirty="0" smtClean="0"/>
          </a:p>
          <a:p>
            <a:r>
              <a:rPr lang="en-US" dirty="0" err="1" smtClean="0"/>
              <a:t>Cilj</a:t>
            </a:r>
            <a:r>
              <a:rPr lang="en-US" dirty="0" smtClean="0"/>
              <a:t>: </a:t>
            </a:r>
            <a:r>
              <a:rPr lang="en-US" dirty="0" err="1" smtClean="0"/>
              <a:t>Eliminacija</a:t>
            </a:r>
            <a:r>
              <a:rPr lang="en-US" dirty="0" smtClean="0"/>
              <a:t> </a:t>
            </a:r>
            <a:r>
              <a:rPr lang="en-US" dirty="0" err="1" smtClean="0"/>
              <a:t>autohtonih</a:t>
            </a:r>
            <a:r>
              <a:rPr lang="en-US" dirty="0" smtClean="0"/>
              <a:t> </a:t>
            </a:r>
            <a:r>
              <a:rPr lang="en-US" dirty="0" err="1" smtClean="0"/>
              <a:t>slučajeva</a:t>
            </a:r>
            <a:r>
              <a:rPr lang="en-US" dirty="0" smtClean="0"/>
              <a:t> </a:t>
            </a:r>
            <a:r>
              <a:rPr lang="en-US" dirty="0" err="1" smtClean="0"/>
              <a:t>malih</a:t>
            </a:r>
            <a:r>
              <a:rPr lang="en-US" dirty="0" smtClean="0"/>
              <a:t> </a:t>
            </a:r>
            <a:r>
              <a:rPr lang="en-US" dirty="0" err="1" smtClean="0"/>
              <a:t>boginja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rubele</a:t>
            </a:r>
            <a:r>
              <a:rPr lang="en-US" dirty="0" smtClean="0"/>
              <a:t> u </a:t>
            </a:r>
            <a:r>
              <a:rPr lang="en-US" dirty="0" err="1" smtClean="0"/>
              <a:t>skladu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nacionalnim</a:t>
            </a:r>
            <a:r>
              <a:rPr lang="en-US" dirty="0" smtClean="0"/>
              <a:t> </a:t>
            </a:r>
            <a:r>
              <a:rPr lang="en-US" dirty="0" err="1" smtClean="0"/>
              <a:t>planom</a:t>
            </a:r>
            <a:r>
              <a:rPr lang="en-US" dirty="0" smtClean="0"/>
              <a:t> </a:t>
            </a:r>
            <a:r>
              <a:rPr lang="en-US" dirty="0" err="1" smtClean="0"/>
              <a:t>aktivnosti</a:t>
            </a:r>
            <a:r>
              <a:rPr lang="en-US" dirty="0" smtClean="0"/>
              <a:t>. </a:t>
            </a:r>
          </a:p>
          <a:p>
            <a:r>
              <a:rPr lang="en-US" dirty="0" smtClean="0"/>
              <a:t>Mere: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održavanje</a:t>
            </a:r>
            <a:r>
              <a:rPr lang="en-US" dirty="0" smtClean="0"/>
              <a:t> </a:t>
            </a:r>
            <a:r>
              <a:rPr lang="en-US" dirty="0" err="1" smtClean="0"/>
              <a:t>visokog</a:t>
            </a:r>
            <a:r>
              <a:rPr lang="en-US" dirty="0" smtClean="0"/>
              <a:t> </a:t>
            </a:r>
            <a:r>
              <a:rPr lang="en-US" dirty="0" err="1" smtClean="0"/>
              <a:t>obuhvata</a:t>
            </a:r>
            <a:r>
              <a:rPr lang="en-US" dirty="0" smtClean="0"/>
              <a:t> </a:t>
            </a:r>
            <a:r>
              <a:rPr lang="en-US" dirty="0" err="1" smtClean="0"/>
              <a:t>vakcinacije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dve</a:t>
            </a:r>
            <a:r>
              <a:rPr lang="en-US" dirty="0" smtClean="0"/>
              <a:t> doze </a:t>
            </a:r>
            <a:r>
              <a:rPr lang="en-US" dirty="0" err="1" smtClean="0"/>
              <a:t>kombinovane</a:t>
            </a:r>
            <a:r>
              <a:rPr lang="en-US" dirty="0" smtClean="0"/>
              <a:t> </a:t>
            </a:r>
            <a:r>
              <a:rPr lang="en-US" dirty="0" err="1" smtClean="0"/>
              <a:t>vakcine</a:t>
            </a:r>
            <a:r>
              <a:rPr lang="en-US" dirty="0" smtClean="0"/>
              <a:t> </a:t>
            </a:r>
            <a:r>
              <a:rPr lang="en-US" dirty="0" err="1" smtClean="0"/>
              <a:t>protiv</a:t>
            </a:r>
            <a:r>
              <a:rPr lang="en-US" dirty="0" smtClean="0"/>
              <a:t> </a:t>
            </a:r>
            <a:r>
              <a:rPr lang="en-US" dirty="0" err="1" smtClean="0"/>
              <a:t>malih</a:t>
            </a:r>
            <a:r>
              <a:rPr lang="en-US" dirty="0" smtClean="0"/>
              <a:t> </a:t>
            </a:r>
            <a:r>
              <a:rPr lang="en-US" dirty="0" err="1" smtClean="0"/>
              <a:t>boginja</a:t>
            </a:r>
            <a:r>
              <a:rPr lang="en-US" dirty="0" smtClean="0"/>
              <a:t>, </a:t>
            </a:r>
            <a:r>
              <a:rPr lang="en-US" dirty="0" err="1" smtClean="0"/>
              <a:t>zaušaka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rubele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najmanje</a:t>
            </a:r>
            <a:r>
              <a:rPr lang="en-US" dirty="0" smtClean="0"/>
              <a:t> 95%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nivou</a:t>
            </a:r>
            <a:r>
              <a:rPr lang="en-US" dirty="0" smtClean="0"/>
              <a:t> </a:t>
            </a:r>
            <a:r>
              <a:rPr lang="en-US" dirty="0" err="1" smtClean="0"/>
              <a:t>svake</a:t>
            </a:r>
            <a:r>
              <a:rPr lang="en-US" dirty="0" smtClean="0"/>
              <a:t> </a:t>
            </a:r>
            <a:r>
              <a:rPr lang="en-US" dirty="0" err="1" smtClean="0"/>
              <a:t>opštine</a:t>
            </a:r>
            <a:r>
              <a:rPr lang="en-US" dirty="0" smtClean="0"/>
              <a:t>, </a:t>
            </a:r>
            <a:r>
              <a:rPr lang="en-US" dirty="0" err="1" smtClean="0"/>
              <a:t>prema</a:t>
            </a:r>
            <a:r>
              <a:rPr lang="en-US" dirty="0" smtClean="0"/>
              <a:t> </a:t>
            </a:r>
            <a:r>
              <a:rPr lang="en-US" dirty="0" err="1" smtClean="0"/>
              <a:t>pravilniku</a:t>
            </a:r>
            <a:r>
              <a:rPr lang="en-US" dirty="0" smtClean="0"/>
              <a:t> </a:t>
            </a:r>
            <a:r>
              <a:rPr lang="en-US" dirty="0" err="1" smtClean="0"/>
              <a:t>kojim</a:t>
            </a:r>
            <a:r>
              <a:rPr lang="en-US" dirty="0" smtClean="0"/>
              <a:t> se </a:t>
            </a:r>
            <a:r>
              <a:rPr lang="en-US" dirty="0" err="1" smtClean="0"/>
              <a:t>uređuje</a:t>
            </a:r>
            <a:r>
              <a:rPr lang="en-US" dirty="0" smtClean="0"/>
              <a:t> </a:t>
            </a:r>
            <a:r>
              <a:rPr lang="en-US" dirty="0" err="1" smtClean="0"/>
              <a:t>imunizacija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hemioprofilaksa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imunizacija</a:t>
            </a:r>
            <a:r>
              <a:rPr lang="en-US" dirty="0" smtClean="0"/>
              <a:t> </a:t>
            </a:r>
            <a:r>
              <a:rPr lang="en-US" dirty="0" err="1" smtClean="0"/>
              <a:t>grupa</a:t>
            </a:r>
            <a:r>
              <a:rPr lang="en-US" dirty="0" smtClean="0"/>
              <a:t> u </a:t>
            </a:r>
            <a:r>
              <a:rPr lang="en-US" dirty="0" err="1" smtClean="0"/>
              <a:t>visokom</a:t>
            </a:r>
            <a:r>
              <a:rPr lang="en-US" dirty="0" smtClean="0"/>
              <a:t> </a:t>
            </a:r>
            <a:r>
              <a:rPr lang="en-US" dirty="0" err="1" smtClean="0"/>
              <a:t>riziku</a:t>
            </a:r>
            <a:r>
              <a:rPr lang="en-US" dirty="0" smtClean="0"/>
              <a:t> (</a:t>
            </a:r>
            <a:r>
              <a:rPr lang="en-US" dirty="0" err="1" smtClean="0"/>
              <a:t>Romi</a:t>
            </a:r>
            <a:r>
              <a:rPr lang="en-US" dirty="0" smtClean="0"/>
              <a:t>, </a:t>
            </a:r>
            <a:r>
              <a:rPr lang="en-US" dirty="0" err="1" smtClean="0"/>
              <a:t>izbeglice</a:t>
            </a:r>
            <a:r>
              <a:rPr lang="en-US" dirty="0" smtClean="0"/>
              <a:t>, </a:t>
            </a:r>
            <a:r>
              <a:rPr lang="en-US" dirty="0" err="1" smtClean="0"/>
              <a:t>raseljena</a:t>
            </a:r>
            <a:r>
              <a:rPr lang="en-US" dirty="0" smtClean="0"/>
              <a:t> </a:t>
            </a:r>
            <a:r>
              <a:rPr lang="en-US" dirty="0" err="1" smtClean="0"/>
              <a:t>lica</a:t>
            </a:r>
            <a:r>
              <a:rPr lang="en-US" dirty="0" smtClean="0"/>
              <a:t>, </a:t>
            </a:r>
            <a:r>
              <a:rPr lang="en-US" dirty="0" err="1" smtClean="0"/>
              <a:t>imigranti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dr.); 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kontinuirana</a:t>
            </a:r>
            <a:r>
              <a:rPr lang="en-US" dirty="0" smtClean="0"/>
              <a:t> </a:t>
            </a:r>
            <a:r>
              <a:rPr lang="en-US" dirty="0" err="1" smtClean="0"/>
              <a:t>kontrola</a:t>
            </a:r>
            <a:r>
              <a:rPr lang="en-US" dirty="0" smtClean="0"/>
              <a:t> </a:t>
            </a:r>
            <a:r>
              <a:rPr lang="en-US" dirty="0" err="1" smtClean="0"/>
              <a:t>vakcinalnog</a:t>
            </a:r>
            <a:r>
              <a:rPr lang="en-US" dirty="0" smtClean="0"/>
              <a:t> </a:t>
            </a:r>
            <a:r>
              <a:rPr lang="en-US" dirty="0" err="1" smtClean="0"/>
              <a:t>statusa</a:t>
            </a:r>
            <a:r>
              <a:rPr lang="en-US" dirty="0" smtClean="0"/>
              <a:t> </a:t>
            </a:r>
            <a:r>
              <a:rPr lang="en-US" dirty="0" err="1" smtClean="0"/>
              <a:t>lica</a:t>
            </a:r>
            <a:r>
              <a:rPr lang="en-US" dirty="0" smtClean="0"/>
              <a:t> </a:t>
            </a:r>
            <a:r>
              <a:rPr lang="en-US" dirty="0" err="1" smtClean="0"/>
              <a:t>određenog</a:t>
            </a:r>
            <a:r>
              <a:rPr lang="en-US" dirty="0" smtClean="0"/>
              <a:t> </a:t>
            </a:r>
            <a:r>
              <a:rPr lang="en-US" dirty="0" err="1" smtClean="0"/>
              <a:t>uzrasta</a:t>
            </a:r>
            <a:r>
              <a:rPr lang="en-US" dirty="0" smtClean="0"/>
              <a:t> </a:t>
            </a:r>
            <a:r>
              <a:rPr lang="en-US" dirty="0" err="1" smtClean="0"/>
              <a:t>revizijom</a:t>
            </a:r>
            <a:r>
              <a:rPr lang="en-US" dirty="0" smtClean="0"/>
              <a:t> </a:t>
            </a:r>
            <a:r>
              <a:rPr lang="en-US" dirty="0" err="1" smtClean="0"/>
              <a:t>vakcinalnih</a:t>
            </a:r>
            <a:r>
              <a:rPr lang="en-US" dirty="0" smtClean="0"/>
              <a:t> </a:t>
            </a:r>
            <a:r>
              <a:rPr lang="en-US" dirty="0" err="1" smtClean="0"/>
              <a:t>kartoteka</a:t>
            </a:r>
            <a:r>
              <a:rPr lang="en-US" dirty="0" smtClean="0"/>
              <a:t>, </a:t>
            </a:r>
            <a:r>
              <a:rPr lang="en-US" dirty="0" err="1" smtClean="0"/>
              <a:t>kontrola</a:t>
            </a:r>
            <a:r>
              <a:rPr lang="en-US" dirty="0" smtClean="0"/>
              <a:t> </a:t>
            </a:r>
            <a:r>
              <a:rPr lang="en-US" dirty="0" err="1" smtClean="0"/>
              <a:t>vakcinalnog</a:t>
            </a:r>
            <a:r>
              <a:rPr lang="en-US" dirty="0" smtClean="0"/>
              <a:t> </a:t>
            </a:r>
            <a:r>
              <a:rPr lang="en-US" dirty="0" err="1" smtClean="0"/>
              <a:t>statusa</a:t>
            </a:r>
            <a:r>
              <a:rPr lang="en-US" dirty="0" smtClean="0"/>
              <a:t> </a:t>
            </a:r>
            <a:r>
              <a:rPr lang="en-US" dirty="0" err="1" smtClean="0"/>
              <a:t>prilikom</a:t>
            </a:r>
            <a:r>
              <a:rPr lang="en-US" dirty="0" smtClean="0"/>
              <a:t> </a:t>
            </a:r>
            <a:r>
              <a:rPr lang="en-US" dirty="0" err="1" smtClean="0"/>
              <a:t>ulaska</a:t>
            </a:r>
            <a:r>
              <a:rPr lang="en-US" dirty="0" smtClean="0"/>
              <a:t> u </a:t>
            </a:r>
            <a:r>
              <a:rPr lang="en-US" dirty="0" err="1" smtClean="0"/>
              <a:t>kolektivne</a:t>
            </a:r>
            <a:r>
              <a:rPr lang="en-US" dirty="0" smtClean="0"/>
              <a:t> </a:t>
            </a:r>
            <a:r>
              <a:rPr lang="en-US" dirty="0" err="1" smtClean="0"/>
              <a:t>smeštaje</a:t>
            </a:r>
            <a:r>
              <a:rPr lang="en-US" dirty="0" smtClean="0"/>
              <a:t>, </a:t>
            </a:r>
            <a:r>
              <a:rPr lang="en-US" dirty="0" err="1" smtClean="0"/>
              <a:t>vanredna</a:t>
            </a:r>
            <a:r>
              <a:rPr lang="en-US" dirty="0" smtClean="0"/>
              <a:t> </a:t>
            </a:r>
            <a:r>
              <a:rPr lang="en-US" dirty="0" err="1" smtClean="0"/>
              <a:t>revizija</a:t>
            </a:r>
            <a:r>
              <a:rPr lang="en-US" dirty="0" smtClean="0"/>
              <a:t> </a:t>
            </a:r>
            <a:r>
              <a:rPr lang="en-US" dirty="0" err="1" smtClean="0"/>
              <a:t>vakcinalnih</a:t>
            </a:r>
            <a:r>
              <a:rPr lang="en-US" dirty="0" smtClean="0"/>
              <a:t> </a:t>
            </a:r>
            <a:r>
              <a:rPr lang="en-US" dirty="0" err="1" smtClean="0"/>
              <a:t>kartoteka</a:t>
            </a:r>
            <a:r>
              <a:rPr lang="en-US" dirty="0" smtClean="0"/>
              <a:t> u </a:t>
            </a:r>
            <a:r>
              <a:rPr lang="en-US" dirty="0" err="1" smtClean="0"/>
              <a:t>skladu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epidemiološkom</a:t>
            </a:r>
            <a:r>
              <a:rPr lang="en-US" dirty="0" smtClean="0"/>
              <a:t> </a:t>
            </a:r>
            <a:r>
              <a:rPr lang="en-US" dirty="0" err="1" smtClean="0"/>
              <a:t>situacijom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vakcinacija</a:t>
            </a:r>
            <a:r>
              <a:rPr lang="en-US" dirty="0" smtClean="0"/>
              <a:t> </a:t>
            </a:r>
            <a:r>
              <a:rPr lang="en-US" dirty="0" err="1" smtClean="0"/>
              <a:t>nevakcinisanih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nepotpuno</a:t>
            </a:r>
            <a:r>
              <a:rPr lang="en-US" dirty="0" smtClean="0"/>
              <a:t> </a:t>
            </a:r>
            <a:r>
              <a:rPr lang="en-US" dirty="0" err="1" smtClean="0"/>
              <a:t>vakcinisanih</a:t>
            </a:r>
            <a:r>
              <a:rPr lang="en-US" dirty="0" smtClean="0"/>
              <a:t> </a:t>
            </a:r>
            <a:r>
              <a:rPr lang="en-US" dirty="0" err="1" smtClean="0"/>
              <a:t>lica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dopunska</a:t>
            </a:r>
            <a:r>
              <a:rPr lang="en-US" dirty="0" smtClean="0"/>
              <a:t> </a:t>
            </a:r>
            <a:r>
              <a:rPr lang="en-US" dirty="0" err="1" smtClean="0"/>
              <a:t>imunizacija</a:t>
            </a:r>
            <a:r>
              <a:rPr lang="en-US" dirty="0" smtClean="0"/>
              <a:t> </a:t>
            </a:r>
            <a:r>
              <a:rPr lang="en-US" dirty="0" err="1" smtClean="0"/>
              <a:t>protiv</a:t>
            </a:r>
            <a:r>
              <a:rPr lang="en-US" dirty="0" smtClean="0"/>
              <a:t> </a:t>
            </a:r>
            <a:r>
              <a:rPr lang="en-US" dirty="0" err="1" smtClean="0"/>
              <a:t>rubele</a:t>
            </a:r>
            <a:r>
              <a:rPr lang="en-US" dirty="0" smtClean="0"/>
              <a:t> </a:t>
            </a:r>
            <a:r>
              <a:rPr lang="en-US" dirty="0" err="1" smtClean="0"/>
              <a:t>žena</a:t>
            </a:r>
            <a:r>
              <a:rPr lang="en-US" dirty="0" smtClean="0"/>
              <a:t> u </a:t>
            </a:r>
            <a:r>
              <a:rPr lang="en-US" dirty="0" err="1" smtClean="0"/>
              <a:t>generativnom</a:t>
            </a:r>
            <a:r>
              <a:rPr lang="en-US" dirty="0" smtClean="0"/>
              <a:t> </a:t>
            </a:r>
            <a:r>
              <a:rPr lang="en-US" dirty="0" err="1" smtClean="0"/>
              <a:t>periodu</a:t>
            </a:r>
            <a:r>
              <a:rPr lang="en-US" dirty="0" smtClean="0"/>
              <a:t> </a:t>
            </a:r>
            <a:r>
              <a:rPr lang="en-US" dirty="0" err="1" smtClean="0"/>
              <a:t>nepoznatog</a:t>
            </a:r>
            <a:r>
              <a:rPr lang="en-US" dirty="0" smtClean="0"/>
              <a:t> </a:t>
            </a:r>
            <a:r>
              <a:rPr lang="en-US" dirty="0" err="1" smtClean="0"/>
              <a:t>vakcinalnog</a:t>
            </a:r>
            <a:r>
              <a:rPr lang="en-US" dirty="0" smtClean="0"/>
              <a:t> </a:t>
            </a:r>
            <a:r>
              <a:rPr lang="en-US" dirty="0" err="1" smtClean="0"/>
              <a:t>statusa</a:t>
            </a:r>
            <a:r>
              <a:rPr lang="en-US" dirty="0" smtClean="0"/>
              <a:t>, u </a:t>
            </a:r>
            <a:r>
              <a:rPr lang="en-US" dirty="0" err="1" smtClean="0"/>
              <a:t>skladu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pravilniku</a:t>
            </a:r>
            <a:r>
              <a:rPr lang="en-US" dirty="0" smtClean="0"/>
              <a:t> </a:t>
            </a:r>
            <a:r>
              <a:rPr lang="en-US" dirty="0" err="1" smtClean="0"/>
              <a:t>kojim</a:t>
            </a:r>
            <a:r>
              <a:rPr lang="en-US" dirty="0" smtClean="0"/>
              <a:t> se </a:t>
            </a:r>
            <a:r>
              <a:rPr lang="en-US" dirty="0" err="1" smtClean="0"/>
              <a:t>uređuje</a:t>
            </a:r>
            <a:r>
              <a:rPr lang="en-US" dirty="0" smtClean="0"/>
              <a:t> </a:t>
            </a:r>
            <a:r>
              <a:rPr lang="en-US" dirty="0" err="1" smtClean="0"/>
              <a:t>imunizacija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hemioprofilaksa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5. </a:t>
            </a:r>
            <a:r>
              <a:rPr lang="en-US" dirty="0" err="1" smtClean="0"/>
              <a:t>periodično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godišnje</a:t>
            </a:r>
            <a:r>
              <a:rPr lang="en-US" dirty="0" smtClean="0"/>
              <a:t> </a:t>
            </a:r>
            <a:r>
              <a:rPr lang="en-US" dirty="0" err="1" smtClean="0"/>
              <a:t>izveštavanje</a:t>
            </a:r>
            <a:r>
              <a:rPr lang="en-US" dirty="0" smtClean="0"/>
              <a:t> o </a:t>
            </a:r>
            <a:r>
              <a:rPr lang="en-US" dirty="0" err="1" smtClean="0"/>
              <a:t>sprovedenoj</a:t>
            </a:r>
            <a:r>
              <a:rPr lang="en-US" dirty="0" smtClean="0"/>
              <a:t> </a:t>
            </a:r>
            <a:r>
              <a:rPr lang="en-US" dirty="0" err="1" smtClean="0"/>
              <a:t>vakcinaciji</a:t>
            </a:r>
            <a:r>
              <a:rPr lang="en-US" dirty="0" smtClean="0"/>
              <a:t> </a:t>
            </a:r>
            <a:r>
              <a:rPr lang="en-US" dirty="0" err="1" smtClean="0"/>
              <a:t>protiv</a:t>
            </a:r>
            <a:r>
              <a:rPr lang="en-US" dirty="0" smtClean="0"/>
              <a:t> </a:t>
            </a:r>
            <a:r>
              <a:rPr lang="en-US" dirty="0" err="1" smtClean="0"/>
              <a:t>malih</a:t>
            </a:r>
            <a:r>
              <a:rPr lang="en-US" dirty="0" smtClean="0"/>
              <a:t> </a:t>
            </a:r>
            <a:r>
              <a:rPr lang="en-US" dirty="0" err="1" smtClean="0"/>
              <a:t>boginja</a:t>
            </a:r>
            <a:r>
              <a:rPr lang="en-US" dirty="0" smtClean="0"/>
              <a:t>, </a:t>
            </a:r>
            <a:r>
              <a:rPr lang="en-US" dirty="0" err="1" smtClean="0"/>
              <a:t>zaušaka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rubele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6. </a:t>
            </a:r>
            <a:r>
              <a:rPr lang="en-US" dirty="0" err="1" smtClean="0"/>
              <a:t>održavanje</a:t>
            </a:r>
            <a:r>
              <a:rPr lang="en-US" dirty="0" smtClean="0"/>
              <a:t> </a:t>
            </a:r>
            <a:r>
              <a:rPr lang="en-US" dirty="0" err="1" smtClean="0"/>
              <a:t>ciljnih</a:t>
            </a:r>
            <a:r>
              <a:rPr lang="en-US" dirty="0" smtClean="0"/>
              <a:t> </a:t>
            </a:r>
            <a:r>
              <a:rPr lang="en-US" dirty="0" err="1" smtClean="0"/>
              <a:t>vrednosti</a:t>
            </a:r>
            <a:r>
              <a:rPr lang="en-US" dirty="0" smtClean="0"/>
              <a:t> </a:t>
            </a:r>
            <a:r>
              <a:rPr lang="en-US" dirty="0" err="1" smtClean="0"/>
              <a:t>indikatora</a:t>
            </a:r>
            <a:r>
              <a:rPr lang="en-US" dirty="0" smtClean="0"/>
              <a:t> </a:t>
            </a:r>
            <a:r>
              <a:rPr lang="en-US" dirty="0" err="1" smtClean="0"/>
              <a:t>kvaliteta</a:t>
            </a:r>
            <a:r>
              <a:rPr lang="en-US" dirty="0" smtClean="0"/>
              <a:t> u </a:t>
            </a:r>
            <a:r>
              <a:rPr lang="en-US" dirty="0" err="1" smtClean="0"/>
              <a:t>nadzoru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malim</a:t>
            </a:r>
            <a:r>
              <a:rPr lang="en-US" dirty="0" smtClean="0"/>
              <a:t> </a:t>
            </a:r>
            <a:r>
              <a:rPr lang="en-US" dirty="0" err="1" smtClean="0"/>
              <a:t>boginjama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rubelom</a:t>
            </a:r>
            <a:r>
              <a:rPr lang="en-US" dirty="0" smtClean="0"/>
              <a:t>, </a:t>
            </a:r>
            <a:r>
              <a:rPr lang="en-US" dirty="0" err="1" smtClean="0"/>
              <a:t>epidemiološko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laboratorijsko</a:t>
            </a:r>
            <a:r>
              <a:rPr lang="en-US" dirty="0" smtClean="0"/>
              <a:t> </a:t>
            </a:r>
            <a:r>
              <a:rPr lang="en-US" dirty="0" err="1" smtClean="0"/>
              <a:t>ispitivanje</a:t>
            </a:r>
            <a:r>
              <a:rPr lang="en-US" dirty="0" smtClean="0"/>
              <a:t> </a:t>
            </a:r>
            <a:r>
              <a:rPr lang="en-US" dirty="0" err="1" smtClean="0"/>
              <a:t>svakog</a:t>
            </a:r>
            <a:r>
              <a:rPr lang="en-US" dirty="0" smtClean="0"/>
              <a:t> </a:t>
            </a:r>
            <a:r>
              <a:rPr lang="en-US" dirty="0" err="1" smtClean="0"/>
              <a:t>prijavljenog</a:t>
            </a:r>
            <a:r>
              <a:rPr lang="en-US" dirty="0" smtClean="0"/>
              <a:t> </a:t>
            </a:r>
            <a:r>
              <a:rPr lang="en-US" dirty="0" err="1" smtClean="0"/>
              <a:t>slučaja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klasifikacija</a:t>
            </a:r>
            <a:r>
              <a:rPr lang="en-US" dirty="0" smtClean="0"/>
              <a:t>, </a:t>
            </a:r>
            <a:r>
              <a:rPr lang="en-US" dirty="0" err="1" smtClean="0"/>
              <a:t>analiza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izveštavanje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kriterijumima</a:t>
            </a:r>
            <a:r>
              <a:rPr lang="en-US" dirty="0" smtClean="0"/>
              <a:t> SZO; </a:t>
            </a:r>
          </a:p>
          <a:p>
            <a:r>
              <a:rPr lang="en-US" dirty="0" smtClean="0"/>
              <a:t>7. </a:t>
            </a:r>
            <a:r>
              <a:rPr lang="en-US" dirty="0" err="1" smtClean="0"/>
              <a:t>održavanje</a:t>
            </a:r>
            <a:r>
              <a:rPr lang="en-US" dirty="0" smtClean="0"/>
              <a:t> </a:t>
            </a:r>
            <a:r>
              <a:rPr lang="en-US" dirty="0" err="1" smtClean="0"/>
              <a:t>spremnosti</a:t>
            </a:r>
            <a:r>
              <a:rPr lang="en-US" dirty="0" smtClean="0"/>
              <a:t> </a:t>
            </a:r>
            <a:r>
              <a:rPr lang="en-US" dirty="0" err="1" smtClean="0"/>
              <a:t>zdravstvenog</a:t>
            </a:r>
            <a:r>
              <a:rPr lang="en-US" dirty="0" smtClean="0"/>
              <a:t> </a:t>
            </a:r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slučaj</a:t>
            </a:r>
            <a:r>
              <a:rPr lang="en-US" dirty="0" smtClean="0"/>
              <a:t> </a:t>
            </a:r>
            <a:r>
              <a:rPr lang="en-US" dirty="0" err="1" smtClean="0"/>
              <a:t>epidemijskog</a:t>
            </a:r>
            <a:r>
              <a:rPr lang="en-US" dirty="0" smtClean="0"/>
              <a:t> </a:t>
            </a:r>
            <a:r>
              <a:rPr lang="en-US" dirty="0" err="1" smtClean="0"/>
              <a:t>javljanja</a:t>
            </a:r>
            <a:r>
              <a:rPr lang="en-US" dirty="0" smtClean="0"/>
              <a:t> </a:t>
            </a:r>
            <a:r>
              <a:rPr lang="en-US" dirty="0" err="1" smtClean="0"/>
              <a:t>malih</a:t>
            </a:r>
            <a:r>
              <a:rPr lang="en-US" dirty="0" smtClean="0"/>
              <a:t> </a:t>
            </a:r>
            <a:r>
              <a:rPr lang="en-US" dirty="0" err="1" smtClean="0"/>
              <a:t>boginja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rubele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SPECIFIČNI CILJEVI I MERE PROGRAMA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err="1" smtClean="0"/>
              <a:t>Veliki</a:t>
            </a:r>
            <a:r>
              <a:rPr lang="en-US" b="1" dirty="0" smtClean="0"/>
              <a:t> </a:t>
            </a:r>
            <a:r>
              <a:rPr lang="en-US" b="1" dirty="0" err="1" smtClean="0"/>
              <a:t>kašalj</a:t>
            </a:r>
            <a:r>
              <a:rPr lang="en-US" b="1" dirty="0" smtClean="0"/>
              <a:t> (</a:t>
            </a:r>
            <a:r>
              <a:rPr lang="en-US" b="1" dirty="0" err="1" smtClean="0"/>
              <a:t>pertusis</a:t>
            </a:r>
            <a:r>
              <a:rPr lang="en-US" b="1" dirty="0" smtClean="0"/>
              <a:t>) </a:t>
            </a:r>
            <a:endParaRPr lang="en-US" dirty="0" smtClean="0"/>
          </a:p>
          <a:p>
            <a:r>
              <a:rPr lang="en-US" dirty="0" err="1" smtClean="0"/>
              <a:t>Cilj</a:t>
            </a:r>
            <a:r>
              <a:rPr lang="en-US" dirty="0" smtClean="0"/>
              <a:t>: </a:t>
            </a:r>
            <a:r>
              <a:rPr lang="en-US" dirty="0" err="1" smtClean="0"/>
              <a:t>Snižavanje</a:t>
            </a:r>
            <a:r>
              <a:rPr lang="en-US" dirty="0" smtClean="0"/>
              <a:t> </a:t>
            </a:r>
            <a:r>
              <a:rPr lang="en-US" dirty="0" err="1" smtClean="0"/>
              <a:t>stope</a:t>
            </a:r>
            <a:r>
              <a:rPr lang="en-US" dirty="0" smtClean="0"/>
              <a:t> </a:t>
            </a:r>
            <a:r>
              <a:rPr lang="en-US" dirty="0" err="1" smtClean="0"/>
              <a:t>incidencije</a:t>
            </a:r>
            <a:r>
              <a:rPr lang="en-US" dirty="0" smtClean="0"/>
              <a:t> </a:t>
            </a:r>
            <a:r>
              <a:rPr lang="en-US" dirty="0" err="1" smtClean="0"/>
              <a:t>velikog</a:t>
            </a:r>
            <a:r>
              <a:rPr lang="en-US" dirty="0" smtClean="0"/>
              <a:t> </a:t>
            </a:r>
            <a:r>
              <a:rPr lang="en-US" dirty="0" err="1" smtClean="0"/>
              <a:t>kašlja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manje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1 </a:t>
            </a:r>
            <a:r>
              <a:rPr lang="en-US" dirty="0" err="1" smtClean="0"/>
              <a:t>na</a:t>
            </a:r>
            <a:r>
              <a:rPr lang="en-US" dirty="0" smtClean="0"/>
              <a:t> 100.000 </a:t>
            </a:r>
            <a:r>
              <a:rPr lang="en-US" dirty="0" err="1" smtClean="0"/>
              <a:t>populacije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Mere: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održavanje</a:t>
            </a:r>
            <a:r>
              <a:rPr lang="en-US" dirty="0" smtClean="0"/>
              <a:t> </a:t>
            </a:r>
            <a:r>
              <a:rPr lang="en-US" dirty="0" err="1" smtClean="0"/>
              <a:t>visokog</a:t>
            </a:r>
            <a:r>
              <a:rPr lang="en-US" dirty="0" smtClean="0"/>
              <a:t> </a:t>
            </a:r>
            <a:r>
              <a:rPr lang="en-US" dirty="0" err="1" smtClean="0"/>
              <a:t>obuhvata</a:t>
            </a:r>
            <a:r>
              <a:rPr lang="en-US" dirty="0" smtClean="0"/>
              <a:t> </a:t>
            </a:r>
            <a:r>
              <a:rPr lang="en-US" dirty="0" err="1" smtClean="0"/>
              <a:t>vakcinacije</a:t>
            </a:r>
            <a:r>
              <a:rPr lang="en-US" dirty="0" smtClean="0"/>
              <a:t> </a:t>
            </a:r>
            <a:r>
              <a:rPr lang="en-US" dirty="0" err="1" smtClean="0"/>
              <a:t>kombinovanom</a:t>
            </a:r>
            <a:r>
              <a:rPr lang="en-US" dirty="0" smtClean="0"/>
              <a:t> </a:t>
            </a:r>
            <a:r>
              <a:rPr lang="en-US" dirty="0" err="1" smtClean="0"/>
              <a:t>vakcinom</a:t>
            </a:r>
            <a:r>
              <a:rPr lang="en-US" dirty="0" smtClean="0"/>
              <a:t> </a:t>
            </a:r>
            <a:r>
              <a:rPr lang="en-US" dirty="0" err="1" smtClean="0"/>
              <a:t>protiv</a:t>
            </a:r>
            <a:r>
              <a:rPr lang="en-US" dirty="0" smtClean="0"/>
              <a:t> </a:t>
            </a:r>
            <a:r>
              <a:rPr lang="en-US" dirty="0" err="1" smtClean="0"/>
              <a:t>difterije</a:t>
            </a:r>
            <a:r>
              <a:rPr lang="en-US" dirty="0" smtClean="0"/>
              <a:t>, </a:t>
            </a:r>
            <a:r>
              <a:rPr lang="en-US" dirty="0" err="1" smtClean="0"/>
              <a:t>tetanusa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velikog</a:t>
            </a:r>
            <a:r>
              <a:rPr lang="en-US" dirty="0" smtClean="0"/>
              <a:t> </a:t>
            </a:r>
            <a:r>
              <a:rPr lang="en-US" dirty="0" err="1" smtClean="0"/>
              <a:t>kašlja</a:t>
            </a:r>
            <a:r>
              <a:rPr lang="en-US" dirty="0" smtClean="0"/>
              <a:t> </a:t>
            </a:r>
            <a:r>
              <a:rPr lang="en-US" dirty="0" err="1" smtClean="0"/>
              <a:t>lica</a:t>
            </a:r>
            <a:r>
              <a:rPr lang="en-US" dirty="0" smtClean="0"/>
              <a:t> </a:t>
            </a:r>
            <a:r>
              <a:rPr lang="en-US" dirty="0" err="1" smtClean="0"/>
              <a:t>određenog</a:t>
            </a:r>
            <a:r>
              <a:rPr lang="en-US" dirty="0" smtClean="0"/>
              <a:t> </a:t>
            </a:r>
            <a:r>
              <a:rPr lang="en-US" dirty="0" err="1" smtClean="0"/>
              <a:t>uzrasta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najmanje</a:t>
            </a:r>
            <a:r>
              <a:rPr lang="en-US" dirty="0" smtClean="0"/>
              <a:t> 95%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nivou</a:t>
            </a:r>
            <a:r>
              <a:rPr lang="en-US" dirty="0" smtClean="0"/>
              <a:t> </a:t>
            </a:r>
            <a:r>
              <a:rPr lang="en-US" dirty="0" err="1" smtClean="0"/>
              <a:t>svake</a:t>
            </a:r>
            <a:r>
              <a:rPr lang="en-US" dirty="0" smtClean="0"/>
              <a:t> </a:t>
            </a:r>
            <a:r>
              <a:rPr lang="en-US" dirty="0" err="1" smtClean="0"/>
              <a:t>opštine</a:t>
            </a:r>
            <a:r>
              <a:rPr lang="en-US" dirty="0" smtClean="0"/>
              <a:t>, </a:t>
            </a:r>
            <a:r>
              <a:rPr lang="en-US" dirty="0" err="1" smtClean="0"/>
              <a:t>prema</a:t>
            </a:r>
            <a:r>
              <a:rPr lang="en-US" dirty="0" smtClean="0"/>
              <a:t> </a:t>
            </a:r>
            <a:r>
              <a:rPr lang="en-US" dirty="0" err="1" smtClean="0"/>
              <a:t>pravilniku</a:t>
            </a:r>
            <a:r>
              <a:rPr lang="en-US" dirty="0" smtClean="0"/>
              <a:t> </a:t>
            </a:r>
            <a:r>
              <a:rPr lang="en-US" dirty="0" err="1" smtClean="0"/>
              <a:t>kojim</a:t>
            </a:r>
            <a:r>
              <a:rPr lang="en-US" dirty="0" smtClean="0"/>
              <a:t> se </a:t>
            </a:r>
            <a:r>
              <a:rPr lang="en-US" dirty="0" err="1" smtClean="0"/>
              <a:t>uređuje</a:t>
            </a:r>
            <a:r>
              <a:rPr lang="en-US" dirty="0" smtClean="0"/>
              <a:t> </a:t>
            </a:r>
            <a:r>
              <a:rPr lang="en-US" dirty="0" err="1" smtClean="0"/>
              <a:t>imunizacija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hemioprofilaksa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imunizacija</a:t>
            </a:r>
            <a:r>
              <a:rPr lang="en-US" dirty="0" smtClean="0"/>
              <a:t> </a:t>
            </a:r>
            <a:r>
              <a:rPr lang="en-US" dirty="0" err="1" smtClean="0"/>
              <a:t>grupa</a:t>
            </a:r>
            <a:r>
              <a:rPr lang="en-US" dirty="0" smtClean="0"/>
              <a:t> u </a:t>
            </a:r>
            <a:r>
              <a:rPr lang="en-US" dirty="0" err="1" smtClean="0"/>
              <a:t>visokom</a:t>
            </a:r>
            <a:r>
              <a:rPr lang="en-US" dirty="0" smtClean="0"/>
              <a:t> </a:t>
            </a:r>
            <a:r>
              <a:rPr lang="en-US" dirty="0" err="1" smtClean="0"/>
              <a:t>riziku</a:t>
            </a:r>
            <a:r>
              <a:rPr lang="en-US" dirty="0" smtClean="0"/>
              <a:t> (</a:t>
            </a:r>
            <a:r>
              <a:rPr lang="en-US" dirty="0" err="1" smtClean="0"/>
              <a:t>Romi</a:t>
            </a:r>
            <a:r>
              <a:rPr lang="en-US" dirty="0" smtClean="0"/>
              <a:t>, </a:t>
            </a:r>
            <a:r>
              <a:rPr lang="en-US" dirty="0" err="1" smtClean="0"/>
              <a:t>izbeglice</a:t>
            </a:r>
            <a:r>
              <a:rPr lang="en-US" dirty="0" smtClean="0"/>
              <a:t>, </a:t>
            </a:r>
            <a:r>
              <a:rPr lang="en-US" dirty="0" err="1" smtClean="0"/>
              <a:t>raseljena</a:t>
            </a:r>
            <a:r>
              <a:rPr lang="en-US" dirty="0" smtClean="0"/>
              <a:t> </a:t>
            </a:r>
            <a:r>
              <a:rPr lang="en-US" dirty="0" err="1" smtClean="0"/>
              <a:t>lica</a:t>
            </a:r>
            <a:r>
              <a:rPr lang="en-US" dirty="0" smtClean="0"/>
              <a:t>, </a:t>
            </a:r>
            <a:r>
              <a:rPr lang="en-US" dirty="0" err="1" smtClean="0"/>
              <a:t>imigranti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dr.); 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kontinuirana</a:t>
            </a:r>
            <a:r>
              <a:rPr lang="en-US" dirty="0" smtClean="0"/>
              <a:t> </a:t>
            </a:r>
            <a:r>
              <a:rPr lang="en-US" dirty="0" err="1" smtClean="0"/>
              <a:t>kontrola</a:t>
            </a:r>
            <a:r>
              <a:rPr lang="en-US" dirty="0" smtClean="0"/>
              <a:t> </a:t>
            </a:r>
            <a:r>
              <a:rPr lang="en-US" dirty="0" err="1" smtClean="0"/>
              <a:t>vakcinalnog</a:t>
            </a:r>
            <a:r>
              <a:rPr lang="en-US" dirty="0" smtClean="0"/>
              <a:t> </a:t>
            </a:r>
            <a:r>
              <a:rPr lang="en-US" dirty="0" err="1" smtClean="0"/>
              <a:t>statusa</a:t>
            </a:r>
            <a:r>
              <a:rPr lang="en-US" dirty="0" smtClean="0"/>
              <a:t> </a:t>
            </a:r>
            <a:r>
              <a:rPr lang="en-US" dirty="0" err="1" smtClean="0"/>
              <a:t>lica</a:t>
            </a:r>
            <a:r>
              <a:rPr lang="en-US" dirty="0" smtClean="0"/>
              <a:t> </a:t>
            </a:r>
            <a:r>
              <a:rPr lang="en-US" dirty="0" err="1" smtClean="0"/>
              <a:t>određenog</a:t>
            </a:r>
            <a:r>
              <a:rPr lang="en-US" dirty="0" smtClean="0"/>
              <a:t> </a:t>
            </a:r>
            <a:r>
              <a:rPr lang="en-US" dirty="0" err="1" smtClean="0"/>
              <a:t>uzrasta</a:t>
            </a:r>
            <a:r>
              <a:rPr lang="en-US" dirty="0" smtClean="0"/>
              <a:t> </a:t>
            </a:r>
            <a:r>
              <a:rPr lang="en-US" dirty="0" err="1" smtClean="0"/>
              <a:t>revizijom</a:t>
            </a:r>
            <a:r>
              <a:rPr lang="en-US" dirty="0" smtClean="0"/>
              <a:t> </a:t>
            </a:r>
            <a:r>
              <a:rPr lang="en-US" dirty="0" err="1" smtClean="0"/>
              <a:t>vakcinalnih</a:t>
            </a:r>
            <a:r>
              <a:rPr lang="en-US" dirty="0" smtClean="0"/>
              <a:t> </a:t>
            </a:r>
            <a:r>
              <a:rPr lang="en-US" dirty="0" err="1" smtClean="0"/>
              <a:t>kartoteka</a:t>
            </a:r>
            <a:r>
              <a:rPr lang="en-US" dirty="0" smtClean="0"/>
              <a:t>, </a:t>
            </a:r>
            <a:r>
              <a:rPr lang="en-US" dirty="0" err="1" smtClean="0"/>
              <a:t>kontrola</a:t>
            </a:r>
            <a:r>
              <a:rPr lang="en-US" dirty="0" smtClean="0"/>
              <a:t> </a:t>
            </a:r>
            <a:r>
              <a:rPr lang="en-US" dirty="0" err="1" smtClean="0"/>
              <a:t>vakcinalnog</a:t>
            </a:r>
            <a:r>
              <a:rPr lang="en-US" dirty="0" smtClean="0"/>
              <a:t> </a:t>
            </a:r>
            <a:r>
              <a:rPr lang="en-US" dirty="0" err="1" smtClean="0"/>
              <a:t>statusa</a:t>
            </a:r>
            <a:r>
              <a:rPr lang="en-US" dirty="0" smtClean="0"/>
              <a:t> </a:t>
            </a:r>
            <a:r>
              <a:rPr lang="en-US" dirty="0" err="1" smtClean="0"/>
              <a:t>prilikom</a:t>
            </a:r>
            <a:r>
              <a:rPr lang="en-US" dirty="0" smtClean="0"/>
              <a:t> </a:t>
            </a:r>
            <a:r>
              <a:rPr lang="en-US" dirty="0" err="1" smtClean="0"/>
              <a:t>ulaska</a:t>
            </a:r>
            <a:r>
              <a:rPr lang="en-US" dirty="0" smtClean="0"/>
              <a:t> u </a:t>
            </a:r>
            <a:r>
              <a:rPr lang="en-US" dirty="0" err="1" smtClean="0"/>
              <a:t>kolektivne</a:t>
            </a:r>
            <a:r>
              <a:rPr lang="en-US" dirty="0" smtClean="0"/>
              <a:t> </a:t>
            </a:r>
            <a:r>
              <a:rPr lang="en-US" dirty="0" err="1" smtClean="0"/>
              <a:t>smeštaje</a:t>
            </a:r>
            <a:r>
              <a:rPr lang="en-US" dirty="0" smtClean="0"/>
              <a:t>, </a:t>
            </a:r>
            <a:r>
              <a:rPr lang="en-US" dirty="0" err="1" smtClean="0"/>
              <a:t>vanredna</a:t>
            </a:r>
            <a:r>
              <a:rPr lang="en-US" dirty="0" smtClean="0"/>
              <a:t> </a:t>
            </a:r>
            <a:r>
              <a:rPr lang="en-US" dirty="0" err="1" smtClean="0"/>
              <a:t>revizija</a:t>
            </a:r>
            <a:r>
              <a:rPr lang="en-US" dirty="0" smtClean="0"/>
              <a:t> </a:t>
            </a:r>
            <a:r>
              <a:rPr lang="en-US" dirty="0" err="1" smtClean="0"/>
              <a:t>vakcinalnih</a:t>
            </a:r>
            <a:r>
              <a:rPr lang="en-US" dirty="0" smtClean="0"/>
              <a:t> </a:t>
            </a:r>
            <a:r>
              <a:rPr lang="en-US" dirty="0" err="1" smtClean="0"/>
              <a:t>kartoteka</a:t>
            </a:r>
            <a:r>
              <a:rPr lang="en-US" dirty="0" smtClean="0"/>
              <a:t> u </a:t>
            </a:r>
            <a:r>
              <a:rPr lang="en-US" dirty="0" err="1" smtClean="0"/>
              <a:t>skladu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epidemiološkom</a:t>
            </a:r>
            <a:r>
              <a:rPr lang="en-US" dirty="0" smtClean="0"/>
              <a:t> </a:t>
            </a:r>
            <a:r>
              <a:rPr lang="en-US" dirty="0" err="1" smtClean="0"/>
              <a:t>situacijom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vakcinacija</a:t>
            </a:r>
            <a:r>
              <a:rPr lang="en-US" dirty="0" smtClean="0"/>
              <a:t> </a:t>
            </a:r>
            <a:r>
              <a:rPr lang="en-US" dirty="0" err="1" smtClean="0"/>
              <a:t>nevakcinisanih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nepotpuno</a:t>
            </a:r>
            <a:r>
              <a:rPr lang="en-US" dirty="0" smtClean="0"/>
              <a:t> </a:t>
            </a:r>
            <a:r>
              <a:rPr lang="en-US" dirty="0" err="1" smtClean="0"/>
              <a:t>vakcinisanih</a:t>
            </a:r>
            <a:r>
              <a:rPr lang="en-US" dirty="0" smtClean="0"/>
              <a:t> </a:t>
            </a:r>
            <a:r>
              <a:rPr lang="en-US" dirty="0" err="1" smtClean="0"/>
              <a:t>lica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periodično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godišnje</a:t>
            </a:r>
            <a:r>
              <a:rPr lang="en-US" dirty="0" smtClean="0"/>
              <a:t> </a:t>
            </a:r>
            <a:r>
              <a:rPr lang="en-US" dirty="0" err="1" smtClean="0"/>
              <a:t>izveštavanje</a:t>
            </a:r>
            <a:r>
              <a:rPr lang="en-US" dirty="0" smtClean="0"/>
              <a:t> o </a:t>
            </a:r>
            <a:r>
              <a:rPr lang="en-US" dirty="0" err="1" smtClean="0"/>
              <a:t>sprovedenoj</a:t>
            </a:r>
            <a:r>
              <a:rPr lang="en-US" dirty="0" smtClean="0"/>
              <a:t> </a:t>
            </a:r>
            <a:r>
              <a:rPr lang="en-US" dirty="0" err="1" smtClean="0"/>
              <a:t>vakcinaciji</a:t>
            </a:r>
            <a:r>
              <a:rPr lang="en-US" dirty="0" smtClean="0"/>
              <a:t> </a:t>
            </a:r>
            <a:r>
              <a:rPr lang="en-US" dirty="0" err="1" smtClean="0"/>
              <a:t>protiv</a:t>
            </a:r>
            <a:r>
              <a:rPr lang="en-US" dirty="0" smtClean="0"/>
              <a:t> </a:t>
            </a:r>
            <a:r>
              <a:rPr lang="en-US" dirty="0" err="1" smtClean="0"/>
              <a:t>velikog</a:t>
            </a:r>
            <a:r>
              <a:rPr lang="en-US" dirty="0" smtClean="0"/>
              <a:t> </a:t>
            </a:r>
            <a:r>
              <a:rPr lang="en-US" dirty="0" err="1" smtClean="0"/>
              <a:t>kašlja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5. </a:t>
            </a:r>
            <a:r>
              <a:rPr lang="en-US" dirty="0" err="1" smtClean="0"/>
              <a:t>uspostavljanje</a:t>
            </a:r>
            <a:r>
              <a:rPr lang="en-US" dirty="0" smtClean="0"/>
              <a:t> </a:t>
            </a:r>
            <a:r>
              <a:rPr lang="en-US" dirty="0" err="1" smtClean="0"/>
              <a:t>aktivnog</a:t>
            </a:r>
            <a:r>
              <a:rPr lang="en-US" dirty="0" smtClean="0"/>
              <a:t> </a:t>
            </a:r>
            <a:r>
              <a:rPr lang="en-US" dirty="0" err="1" smtClean="0"/>
              <a:t>epidemiološkog</a:t>
            </a:r>
            <a:r>
              <a:rPr lang="en-US" dirty="0" smtClean="0"/>
              <a:t> </a:t>
            </a:r>
            <a:r>
              <a:rPr lang="en-US" dirty="0" err="1" smtClean="0"/>
              <a:t>nadzora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slučajem</a:t>
            </a:r>
            <a:r>
              <a:rPr lang="en-US" dirty="0" smtClean="0"/>
              <a:t> </a:t>
            </a:r>
            <a:r>
              <a:rPr lang="en-US" dirty="0" err="1" smtClean="0"/>
              <a:t>sumnje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obolevanje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velikog</a:t>
            </a:r>
            <a:r>
              <a:rPr lang="en-US" dirty="0" smtClean="0"/>
              <a:t> </a:t>
            </a:r>
            <a:r>
              <a:rPr lang="en-US" dirty="0" err="1" smtClean="0"/>
              <a:t>kašlja</a:t>
            </a:r>
            <a:r>
              <a:rPr lang="en-US" dirty="0" smtClean="0"/>
              <a:t>, </a:t>
            </a:r>
            <a:r>
              <a:rPr lang="en-US" dirty="0" err="1" smtClean="0"/>
              <a:t>epidemiološko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laboratorijsko</a:t>
            </a:r>
            <a:r>
              <a:rPr lang="en-US" dirty="0" smtClean="0"/>
              <a:t> </a:t>
            </a:r>
            <a:r>
              <a:rPr lang="en-US" dirty="0" err="1" smtClean="0"/>
              <a:t>ispitivanje</a:t>
            </a:r>
            <a:r>
              <a:rPr lang="en-US" dirty="0" smtClean="0"/>
              <a:t> </a:t>
            </a:r>
            <a:r>
              <a:rPr lang="en-US" dirty="0" err="1" smtClean="0"/>
              <a:t>svakog</a:t>
            </a:r>
            <a:r>
              <a:rPr lang="en-US" dirty="0" smtClean="0"/>
              <a:t> </a:t>
            </a:r>
            <a:r>
              <a:rPr lang="en-US" dirty="0" err="1" smtClean="0"/>
              <a:t>prijavljenog</a:t>
            </a:r>
            <a:r>
              <a:rPr lang="en-US" dirty="0" smtClean="0"/>
              <a:t> </a:t>
            </a:r>
            <a:r>
              <a:rPr lang="en-US" dirty="0" err="1" smtClean="0"/>
              <a:t>slučaja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klasifikacija</a:t>
            </a:r>
            <a:r>
              <a:rPr lang="en-US" dirty="0" smtClean="0"/>
              <a:t>, </a:t>
            </a:r>
            <a:r>
              <a:rPr lang="en-US" dirty="0" err="1" smtClean="0"/>
              <a:t>analiza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izveštavanje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definisanim</a:t>
            </a:r>
            <a:r>
              <a:rPr lang="en-US" dirty="0" smtClean="0"/>
              <a:t> </a:t>
            </a:r>
            <a:r>
              <a:rPr lang="en-US" dirty="0" err="1" smtClean="0"/>
              <a:t>kriterijumima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6. </a:t>
            </a:r>
            <a:r>
              <a:rPr lang="en-US" dirty="0" err="1" smtClean="0"/>
              <a:t>formiranje</a:t>
            </a:r>
            <a:r>
              <a:rPr lang="en-US" dirty="0" smtClean="0"/>
              <a:t> </a:t>
            </a:r>
            <a:r>
              <a:rPr lang="en-US" dirty="0" err="1" smtClean="0"/>
              <a:t>nacionalne</a:t>
            </a:r>
            <a:r>
              <a:rPr lang="en-US" dirty="0" smtClean="0"/>
              <a:t> </a:t>
            </a:r>
            <a:r>
              <a:rPr lang="en-US" dirty="0" err="1" smtClean="0"/>
              <a:t>referentne</a:t>
            </a:r>
            <a:r>
              <a:rPr lang="en-US" dirty="0" smtClean="0"/>
              <a:t> </a:t>
            </a:r>
            <a:r>
              <a:rPr lang="en-US" dirty="0" err="1" smtClean="0"/>
              <a:t>laboratorije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dijagnostiku</a:t>
            </a:r>
            <a:r>
              <a:rPr lang="en-US" dirty="0" smtClean="0"/>
              <a:t> </a:t>
            </a:r>
            <a:r>
              <a:rPr lang="en-US" dirty="0" err="1" smtClean="0"/>
              <a:t>velikog</a:t>
            </a:r>
            <a:r>
              <a:rPr lang="en-US" dirty="0" smtClean="0"/>
              <a:t> </a:t>
            </a:r>
            <a:r>
              <a:rPr lang="en-US" dirty="0" err="1" smtClean="0"/>
              <a:t>kašlja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SPECIFIČNI CILJEVI I MERE PROGRAMA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err="1" smtClean="0"/>
              <a:t>Zaušci</a:t>
            </a:r>
            <a:r>
              <a:rPr lang="en-US" b="1" dirty="0" smtClean="0"/>
              <a:t> (</a:t>
            </a:r>
            <a:r>
              <a:rPr lang="en-US" b="1" dirty="0" err="1" smtClean="0"/>
              <a:t>epidemični</a:t>
            </a:r>
            <a:r>
              <a:rPr lang="en-US" b="1" dirty="0" smtClean="0"/>
              <a:t> </a:t>
            </a:r>
            <a:r>
              <a:rPr lang="en-US" b="1" dirty="0" err="1" smtClean="0"/>
              <a:t>parotitis</a:t>
            </a:r>
            <a:r>
              <a:rPr lang="en-US" b="1" dirty="0" smtClean="0"/>
              <a:t>, mumps) </a:t>
            </a:r>
            <a:endParaRPr lang="en-US" dirty="0" smtClean="0"/>
          </a:p>
          <a:p>
            <a:r>
              <a:rPr lang="en-US" dirty="0" err="1" smtClean="0"/>
              <a:t>Cilj</a:t>
            </a:r>
            <a:r>
              <a:rPr lang="en-US" dirty="0" smtClean="0"/>
              <a:t>: </a:t>
            </a:r>
            <a:r>
              <a:rPr lang="en-US" dirty="0" err="1" smtClean="0"/>
              <a:t>Snižavanje</a:t>
            </a:r>
            <a:r>
              <a:rPr lang="en-US" dirty="0" smtClean="0"/>
              <a:t> </a:t>
            </a:r>
            <a:r>
              <a:rPr lang="en-US" dirty="0" err="1" smtClean="0"/>
              <a:t>stope</a:t>
            </a:r>
            <a:r>
              <a:rPr lang="en-US" dirty="0" smtClean="0"/>
              <a:t> </a:t>
            </a:r>
            <a:r>
              <a:rPr lang="en-US" dirty="0" err="1" smtClean="0"/>
              <a:t>incidencije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manje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1 </a:t>
            </a:r>
            <a:r>
              <a:rPr lang="en-US" dirty="0" err="1" smtClean="0"/>
              <a:t>na</a:t>
            </a:r>
            <a:r>
              <a:rPr lang="en-US" dirty="0" smtClean="0"/>
              <a:t> 100.000 </a:t>
            </a:r>
            <a:r>
              <a:rPr lang="en-US" dirty="0" err="1" smtClean="0"/>
              <a:t>stanovnika</a:t>
            </a:r>
            <a:r>
              <a:rPr lang="en-US" dirty="0" smtClean="0"/>
              <a:t>. </a:t>
            </a:r>
          </a:p>
          <a:p>
            <a:r>
              <a:rPr lang="en-US" dirty="0" smtClean="0"/>
              <a:t>Mere: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održavanje</a:t>
            </a:r>
            <a:r>
              <a:rPr lang="en-US" dirty="0" smtClean="0"/>
              <a:t> </a:t>
            </a:r>
            <a:r>
              <a:rPr lang="en-US" dirty="0" err="1" smtClean="0"/>
              <a:t>visokog</a:t>
            </a:r>
            <a:r>
              <a:rPr lang="en-US" dirty="0" smtClean="0"/>
              <a:t> </a:t>
            </a:r>
            <a:r>
              <a:rPr lang="en-US" dirty="0" err="1" smtClean="0"/>
              <a:t>obuhvata</a:t>
            </a:r>
            <a:r>
              <a:rPr lang="en-US" dirty="0" smtClean="0"/>
              <a:t> </a:t>
            </a:r>
            <a:r>
              <a:rPr lang="en-US" dirty="0" err="1" smtClean="0"/>
              <a:t>vakcinacije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dve</a:t>
            </a:r>
            <a:r>
              <a:rPr lang="en-US" dirty="0" smtClean="0"/>
              <a:t> doze </a:t>
            </a:r>
            <a:r>
              <a:rPr lang="en-US" dirty="0" err="1" smtClean="0"/>
              <a:t>kombinovane</a:t>
            </a:r>
            <a:r>
              <a:rPr lang="en-US" dirty="0" smtClean="0"/>
              <a:t> </a:t>
            </a:r>
            <a:r>
              <a:rPr lang="en-US" dirty="0" err="1" smtClean="0"/>
              <a:t>vakcine</a:t>
            </a:r>
            <a:r>
              <a:rPr lang="en-US" dirty="0" smtClean="0"/>
              <a:t> </a:t>
            </a:r>
            <a:r>
              <a:rPr lang="en-US" dirty="0" err="1" smtClean="0"/>
              <a:t>protiv</a:t>
            </a:r>
            <a:r>
              <a:rPr lang="en-US" dirty="0" smtClean="0"/>
              <a:t> </a:t>
            </a:r>
            <a:r>
              <a:rPr lang="en-US" dirty="0" err="1" smtClean="0"/>
              <a:t>malih</a:t>
            </a:r>
            <a:r>
              <a:rPr lang="en-US" dirty="0" smtClean="0"/>
              <a:t> </a:t>
            </a:r>
            <a:r>
              <a:rPr lang="en-US" dirty="0" err="1" smtClean="0"/>
              <a:t>boginja</a:t>
            </a:r>
            <a:r>
              <a:rPr lang="en-US" dirty="0" smtClean="0"/>
              <a:t>, </a:t>
            </a:r>
            <a:r>
              <a:rPr lang="en-US" dirty="0" err="1" smtClean="0"/>
              <a:t>zaušaka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rubele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najmanje</a:t>
            </a:r>
            <a:r>
              <a:rPr lang="en-US" dirty="0" smtClean="0"/>
              <a:t> 95%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nivou</a:t>
            </a:r>
            <a:r>
              <a:rPr lang="en-US" dirty="0" smtClean="0"/>
              <a:t> </a:t>
            </a:r>
            <a:r>
              <a:rPr lang="en-US" dirty="0" err="1" smtClean="0"/>
              <a:t>svake</a:t>
            </a:r>
            <a:r>
              <a:rPr lang="en-US" dirty="0" smtClean="0"/>
              <a:t> </a:t>
            </a:r>
            <a:r>
              <a:rPr lang="en-US" dirty="0" err="1" smtClean="0"/>
              <a:t>opštine</a:t>
            </a:r>
            <a:r>
              <a:rPr lang="en-US" dirty="0" smtClean="0"/>
              <a:t>, </a:t>
            </a:r>
            <a:r>
              <a:rPr lang="en-US" dirty="0" err="1" smtClean="0"/>
              <a:t>prema</a:t>
            </a:r>
            <a:r>
              <a:rPr lang="en-US" dirty="0" smtClean="0"/>
              <a:t> </a:t>
            </a:r>
            <a:r>
              <a:rPr lang="en-US" dirty="0" err="1" smtClean="0"/>
              <a:t>pravilniku</a:t>
            </a:r>
            <a:r>
              <a:rPr lang="en-US" dirty="0" smtClean="0"/>
              <a:t> </a:t>
            </a:r>
            <a:r>
              <a:rPr lang="en-US" dirty="0" err="1" smtClean="0"/>
              <a:t>kojim</a:t>
            </a:r>
            <a:r>
              <a:rPr lang="en-US" dirty="0" smtClean="0"/>
              <a:t> se </a:t>
            </a:r>
            <a:r>
              <a:rPr lang="en-US" dirty="0" err="1" smtClean="0"/>
              <a:t>uređuje</a:t>
            </a:r>
            <a:r>
              <a:rPr lang="en-US" dirty="0" smtClean="0"/>
              <a:t> </a:t>
            </a:r>
            <a:r>
              <a:rPr lang="en-US" dirty="0" err="1" smtClean="0"/>
              <a:t>imunizacija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hemioprofilaksa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imunizacija</a:t>
            </a:r>
            <a:r>
              <a:rPr lang="en-US" dirty="0" smtClean="0"/>
              <a:t> </a:t>
            </a:r>
            <a:r>
              <a:rPr lang="en-US" dirty="0" err="1" smtClean="0"/>
              <a:t>grupa</a:t>
            </a:r>
            <a:r>
              <a:rPr lang="en-US" dirty="0" smtClean="0"/>
              <a:t> u </a:t>
            </a:r>
            <a:r>
              <a:rPr lang="en-US" dirty="0" err="1" smtClean="0"/>
              <a:t>visokom</a:t>
            </a:r>
            <a:r>
              <a:rPr lang="en-US" dirty="0" smtClean="0"/>
              <a:t> </a:t>
            </a:r>
            <a:r>
              <a:rPr lang="en-US" dirty="0" err="1" smtClean="0"/>
              <a:t>riziku</a:t>
            </a:r>
            <a:r>
              <a:rPr lang="en-US" dirty="0" smtClean="0"/>
              <a:t> (</a:t>
            </a:r>
            <a:r>
              <a:rPr lang="en-US" dirty="0" err="1" smtClean="0"/>
              <a:t>Romi</a:t>
            </a:r>
            <a:r>
              <a:rPr lang="en-US" dirty="0" smtClean="0"/>
              <a:t>, </a:t>
            </a:r>
            <a:r>
              <a:rPr lang="en-US" dirty="0" err="1" smtClean="0"/>
              <a:t>izbeglice</a:t>
            </a:r>
            <a:r>
              <a:rPr lang="en-US" dirty="0" smtClean="0"/>
              <a:t>, </a:t>
            </a:r>
            <a:r>
              <a:rPr lang="en-US" dirty="0" err="1" smtClean="0"/>
              <a:t>raseljena</a:t>
            </a:r>
            <a:r>
              <a:rPr lang="en-US" dirty="0" smtClean="0"/>
              <a:t> </a:t>
            </a:r>
            <a:r>
              <a:rPr lang="en-US" dirty="0" err="1" smtClean="0"/>
              <a:t>lica</a:t>
            </a:r>
            <a:r>
              <a:rPr lang="en-US" dirty="0" smtClean="0"/>
              <a:t>, </a:t>
            </a:r>
            <a:r>
              <a:rPr lang="en-US" dirty="0" err="1" smtClean="0"/>
              <a:t>imigranti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dr.); 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kontinuirana</a:t>
            </a:r>
            <a:r>
              <a:rPr lang="en-US" dirty="0" smtClean="0"/>
              <a:t> </a:t>
            </a:r>
            <a:r>
              <a:rPr lang="en-US" dirty="0" err="1" smtClean="0"/>
              <a:t>kontrola</a:t>
            </a:r>
            <a:r>
              <a:rPr lang="en-US" dirty="0" smtClean="0"/>
              <a:t> </a:t>
            </a:r>
            <a:r>
              <a:rPr lang="en-US" dirty="0" err="1" smtClean="0"/>
              <a:t>vakcinalnog</a:t>
            </a:r>
            <a:r>
              <a:rPr lang="en-US" dirty="0" smtClean="0"/>
              <a:t> </a:t>
            </a:r>
            <a:r>
              <a:rPr lang="en-US" dirty="0" err="1" smtClean="0"/>
              <a:t>statusa</a:t>
            </a:r>
            <a:r>
              <a:rPr lang="en-US" dirty="0" smtClean="0"/>
              <a:t> </a:t>
            </a:r>
            <a:r>
              <a:rPr lang="en-US" dirty="0" err="1" smtClean="0"/>
              <a:t>lica</a:t>
            </a:r>
            <a:r>
              <a:rPr lang="en-US" dirty="0" smtClean="0"/>
              <a:t> </a:t>
            </a:r>
            <a:r>
              <a:rPr lang="en-US" dirty="0" err="1" smtClean="0"/>
              <a:t>određenog</a:t>
            </a:r>
            <a:r>
              <a:rPr lang="en-US" dirty="0" smtClean="0"/>
              <a:t> </a:t>
            </a:r>
            <a:r>
              <a:rPr lang="en-US" dirty="0" err="1" smtClean="0"/>
              <a:t>uzrasta</a:t>
            </a:r>
            <a:r>
              <a:rPr lang="en-US" dirty="0" smtClean="0"/>
              <a:t> </a:t>
            </a:r>
            <a:r>
              <a:rPr lang="en-US" dirty="0" err="1" smtClean="0"/>
              <a:t>revizijom</a:t>
            </a:r>
            <a:r>
              <a:rPr lang="en-US" dirty="0" smtClean="0"/>
              <a:t> </a:t>
            </a:r>
            <a:r>
              <a:rPr lang="en-US" dirty="0" err="1" smtClean="0"/>
              <a:t>vakcinalnih</a:t>
            </a:r>
            <a:r>
              <a:rPr lang="en-US" dirty="0" smtClean="0"/>
              <a:t> </a:t>
            </a:r>
            <a:r>
              <a:rPr lang="en-US" dirty="0" err="1" smtClean="0"/>
              <a:t>kartoteka</a:t>
            </a:r>
            <a:r>
              <a:rPr lang="en-US" dirty="0" smtClean="0"/>
              <a:t>, </a:t>
            </a:r>
            <a:r>
              <a:rPr lang="en-US" dirty="0" err="1" smtClean="0"/>
              <a:t>kontrola</a:t>
            </a:r>
            <a:r>
              <a:rPr lang="en-US" dirty="0" smtClean="0"/>
              <a:t> </a:t>
            </a:r>
            <a:r>
              <a:rPr lang="en-US" dirty="0" err="1" smtClean="0"/>
              <a:t>vakcinalnog</a:t>
            </a:r>
            <a:r>
              <a:rPr lang="en-US" dirty="0" smtClean="0"/>
              <a:t> </a:t>
            </a:r>
            <a:r>
              <a:rPr lang="en-US" dirty="0" err="1" smtClean="0"/>
              <a:t>statusa</a:t>
            </a:r>
            <a:r>
              <a:rPr lang="en-US" dirty="0" smtClean="0"/>
              <a:t> </a:t>
            </a:r>
            <a:r>
              <a:rPr lang="en-US" dirty="0" err="1" smtClean="0"/>
              <a:t>prilikom</a:t>
            </a:r>
            <a:r>
              <a:rPr lang="en-US" dirty="0" smtClean="0"/>
              <a:t> </a:t>
            </a:r>
            <a:r>
              <a:rPr lang="en-US" dirty="0" err="1" smtClean="0"/>
              <a:t>ulaska</a:t>
            </a:r>
            <a:r>
              <a:rPr lang="en-US" dirty="0" smtClean="0"/>
              <a:t> u </a:t>
            </a:r>
            <a:r>
              <a:rPr lang="en-US" dirty="0" err="1" smtClean="0"/>
              <a:t>kolektivne</a:t>
            </a:r>
            <a:r>
              <a:rPr lang="en-US" dirty="0" smtClean="0"/>
              <a:t> </a:t>
            </a:r>
            <a:r>
              <a:rPr lang="en-US" dirty="0" err="1" smtClean="0"/>
              <a:t>smeštaje</a:t>
            </a:r>
            <a:r>
              <a:rPr lang="en-US" dirty="0" smtClean="0"/>
              <a:t>, </a:t>
            </a:r>
            <a:r>
              <a:rPr lang="en-US" dirty="0" err="1" smtClean="0"/>
              <a:t>vanredna</a:t>
            </a:r>
            <a:r>
              <a:rPr lang="en-US" dirty="0" smtClean="0"/>
              <a:t> </a:t>
            </a:r>
            <a:r>
              <a:rPr lang="en-US" dirty="0" err="1" smtClean="0"/>
              <a:t>revizija</a:t>
            </a:r>
            <a:r>
              <a:rPr lang="en-US" dirty="0" smtClean="0"/>
              <a:t> </a:t>
            </a:r>
            <a:r>
              <a:rPr lang="en-US" dirty="0" err="1" smtClean="0"/>
              <a:t>vakcinalnih</a:t>
            </a:r>
            <a:r>
              <a:rPr lang="en-US" dirty="0" smtClean="0"/>
              <a:t> </a:t>
            </a:r>
            <a:r>
              <a:rPr lang="en-US" dirty="0" err="1" smtClean="0"/>
              <a:t>kartoteka</a:t>
            </a:r>
            <a:r>
              <a:rPr lang="en-US" dirty="0" smtClean="0"/>
              <a:t> u </a:t>
            </a:r>
            <a:r>
              <a:rPr lang="en-US" dirty="0" err="1" smtClean="0"/>
              <a:t>skladu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epidemiološkom</a:t>
            </a:r>
            <a:r>
              <a:rPr lang="en-US" dirty="0" smtClean="0"/>
              <a:t> </a:t>
            </a:r>
            <a:r>
              <a:rPr lang="en-US" dirty="0" err="1" smtClean="0"/>
              <a:t>situacijom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vakcinacija</a:t>
            </a:r>
            <a:r>
              <a:rPr lang="en-US" dirty="0" smtClean="0"/>
              <a:t> </a:t>
            </a:r>
            <a:r>
              <a:rPr lang="en-US" dirty="0" err="1" smtClean="0"/>
              <a:t>nevakcinisanih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nepotpuno</a:t>
            </a:r>
            <a:r>
              <a:rPr lang="en-US" dirty="0" smtClean="0"/>
              <a:t> </a:t>
            </a:r>
            <a:r>
              <a:rPr lang="en-US" dirty="0" err="1" smtClean="0"/>
              <a:t>vakcinisanih</a:t>
            </a:r>
            <a:r>
              <a:rPr lang="en-US" dirty="0" smtClean="0"/>
              <a:t> </a:t>
            </a:r>
            <a:r>
              <a:rPr lang="en-US" dirty="0" err="1" smtClean="0"/>
              <a:t>lica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periodično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godišnje</a:t>
            </a:r>
            <a:r>
              <a:rPr lang="en-US" dirty="0" smtClean="0"/>
              <a:t> </a:t>
            </a:r>
            <a:r>
              <a:rPr lang="en-US" dirty="0" err="1" smtClean="0"/>
              <a:t>izveštavanje</a:t>
            </a:r>
            <a:r>
              <a:rPr lang="en-US" dirty="0" smtClean="0"/>
              <a:t> o </a:t>
            </a:r>
            <a:r>
              <a:rPr lang="en-US" dirty="0" err="1" smtClean="0"/>
              <a:t>sprovedenoj</a:t>
            </a:r>
            <a:r>
              <a:rPr lang="en-US" dirty="0" smtClean="0"/>
              <a:t> </a:t>
            </a:r>
            <a:r>
              <a:rPr lang="en-US" dirty="0" err="1" smtClean="0"/>
              <a:t>vakcinaciji</a:t>
            </a:r>
            <a:r>
              <a:rPr lang="en-US" dirty="0" smtClean="0"/>
              <a:t> </a:t>
            </a:r>
            <a:r>
              <a:rPr lang="en-US" dirty="0" err="1" smtClean="0"/>
              <a:t>protiv</a:t>
            </a:r>
            <a:r>
              <a:rPr lang="en-US" dirty="0" smtClean="0"/>
              <a:t> </a:t>
            </a:r>
            <a:r>
              <a:rPr lang="en-US" dirty="0" err="1" smtClean="0"/>
              <a:t>malih</a:t>
            </a:r>
            <a:r>
              <a:rPr lang="en-US" dirty="0" smtClean="0"/>
              <a:t> </a:t>
            </a:r>
            <a:r>
              <a:rPr lang="en-US" dirty="0" err="1" smtClean="0"/>
              <a:t>boginja</a:t>
            </a:r>
            <a:r>
              <a:rPr lang="en-US" dirty="0" smtClean="0"/>
              <a:t>, </a:t>
            </a:r>
            <a:r>
              <a:rPr lang="en-US" dirty="0" err="1" smtClean="0"/>
              <a:t>zaušaka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rubele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5. </a:t>
            </a:r>
            <a:r>
              <a:rPr lang="en-US" dirty="0" err="1" smtClean="0"/>
              <a:t>jačanje</a:t>
            </a:r>
            <a:r>
              <a:rPr lang="en-US" dirty="0" smtClean="0"/>
              <a:t> </a:t>
            </a:r>
            <a:r>
              <a:rPr lang="en-US" dirty="0" err="1" smtClean="0"/>
              <a:t>laboratorijske</a:t>
            </a:r>
            <a:r>
              <a:rPr lang="en-US" dirty="0" smtClean="0"/>
              <a:t> </a:t>
            </a:r>
            <a:r>
              <a:rPr lang="en-US" dirty="0" err="1" smtClean="0"/>
              <a:t>podrške</a:t>
            </a:r>
            <a:r>
              <a:rPr lang="en-US" dirty="0" smtClean="0"/>
              <a:t> u </a:t>
            </a:r>
            <a:r>
              <a:rPr lang="en-US" dirty="0" err="1" smtClean="0"/>
              <a:t>dijagnostici</a:t>
            </a:r>
            <a:r>
              <a:rPr lang="en-US" dirty="0" smtClean="0"/>
              <a:t> </a:t>
            </a:r>
            <a:r>
              <a:rPr lang="en-US" dirty="0" err="1" smtClean="0"/>
              <a:t>epidemičnog</a:t>
            </a:r>
            <a:r>
              <a:rPr lang="en-US" dirty="0" smtClean="0"/>
              <a:t> </a:t>
            </a:r>
            <a:r>
              <a:rPr lang="en-US" dirty="0" err="1" smtClean="0"/>
              <a:t>parotitisa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6. </a:t>
            </a:r>
            <a:r>
              <a:rPr lang="en-US" dirty="0" err="1" smtClean="0"/>
              <a:t>prijava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istraživanje</a:t>
            </a:r>
            <a:r>
              <a:rPr lang="en-US" dirty="0" smtClean="0"/>
              <a:t> u </a:t>
            </a:r>
            <a:r>
              <a:rPr lang="en-US" dirty="0" err="1" smtClean="0"/>
              <a:t>slučaju</a:t>
            </a:r>
            <a:r>
              <a:rPr lang="en-US" dirty="0" smtClean="0"/>
              <a:t> </a:t>
            </a:r>
            <a:r>
              <a:rPr lang="en-US" dirty="0" err="1" smtClean="0"/>
              <a:t>epidemijskog</a:t>
            </a:r>
            <a:r>
              <a:rPr lang="en-US" dirty="0" smtClean="0"/>
              <a:t> </a:t>
            </a:r>
            <a:r>
              <a:rPr lang="en-US" dirty="0" err="1" smtClean="0"/>
              <a:t>javljanja</a:t>
            </a:r>
            <a:r>
              <a:rPr lang="en-US" dirty="0" smtClean="0"/>
              <a:t> </a:t>
            </a:r>
            <a:r>
              <a:rPr lang="en-US" dirty="0" err="1" smtClean="0"/>
              <a:t>bolesti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SPECIFIČNI CILJEVI I MERE PROGRAMA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b="1" dirty="0" err="1" smtClean="0"/>
              <a:t>Tuberkuloza</a:t>
            </a:r>
            <a:r>
              <a:rPr lang="en-US" b="1" dirty="0" smtClean="0"/>
              <a:t> </a:t>
            </a:r>
            <a:endParaRPr lang="en-US" dirty="0" smtClean="0"/>
          </a:p>
          <a:p>
            <a:r>
              <a:rPr lang="en-US" dirty="0" err="1" smtClean="0"/>
              <a:t>Cilj</a:t>
            </a:r>
            <a:r>
              <a:rPr lang="en-US" dirty="0" smtClean="0"/>
              <a:t>: </a:t>
            </a:r>
            <a:r>
              <a:rPr lang="en-US" dirty="0" err="1" smtClean="0"/>
              <a:t>Snižavanje</a:t>
            </a:r>
            <a:r>
              <a:rPr lang="en-US" dirty="0" smtClean="0"/>
              <a:t> </a:t>
            </a:r>
            <a:r>
              <a:rPr lang="en-US" dirty="0" err="1" smtClean="0"/>
              <a:t>stopa</a:t>
            </a:r>
            <a:r>
              <a:rPr lang="en-US" dirty="0" smtClean="0"/>
              <a:t> </a:t>
            </a:r>
            <a:r>
              <a:rPr lang="en-US" dirty="0" err="1" smtClean="0"/>
              <a:t>incidencije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mortaliteta</a:t>
            </a:r>
            <a:r>
              <a:rPr lang="en-US" dirty="0" smtClean="0"/>
              <a:t>. </a:t>
            </a:r>
          </a:p>
          <a:p>
            <a:r>
              <a:rPr lang="en-US" dirty="0" smtClean="0"/>
              <a:t>Mere: 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epidemiološki</a:t>
            </a:r>
            <a:r>
              <a:rPr lang="en-US" dirty="0" smtClean="0"/>
              <a:t> </a:t>
            </a:r>
            <a:r>
              <a:rPr lang="en-US" dirty="0" err="1" smtClean="0"/>
              <a:t>nadzor</a:t>
            </a:r>
            <a:r>
              <a:rPr lang="en-US" dirty="0" smtClean="0"/>
              <a:t> u </a:t>
            </a:r>
            <a:r>
              <a:rPr lang="en-US" dirty="0" err="1" smtClean="0"/>
              <a:t>skladu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definicijom</a:t>
            </a:r>
            <a:r>
              <a:rPr lang="en-US" dirty="0" smtClean="0"/>
              <a:t> </a:t>
            </a:r>
            <a:r>
              <a:rPr lang="en-US" dirty="0" err="1" smtClean="0"/>
              <a:t>slučaja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obolelima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umrlima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tuberkuloze</a:t>
            </a:r>
            <a:r>
              <a:rPr lang="en-US" dirty="0" smtClean="0"/>
              <a:t>, </a:t>
            </a:r>
            <a:r>
              <a:rPr lang="en-US" dirty="0" err="1" smtClean="0"/>
              <a:t>kao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obolelima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tuberkuloze</a:t>
            </a:r>
            <a:r>
              <a:rPr lang="en-US" dirty="0" smtClean="0"/>
              <a:t> </a:t>
            </a:r>
            <a:r>
              <a:rPr lang="en-US" dirty="0" err="1" smtClean="0"/>
              <a:t>koinficiranim</a:t>
            </a:r>
            <a:r>
              <a:rPr lang="en-US" dirty="0" smtClean="0"/>
              <a:t> HIV-</a:t>
            </a:r>
            <a:r>
              <a:rPr lang="en-US" dirty="0" err="1" smtClean="0"/>
              <a:t>om</a:t>
            </a:r>
            <a:r>
              <a:rPr lang="en-US" dirty="0" smtClean="0"/>
              <a:t>; 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otkrivanje</a:t>
            </a:r>
            <a:r>
              <a:rPr lang="en-US" dirty="0" smtClean="0"/>
              <a:t>, </a:t>
            </a:r>
            <a:r>
              <a:rPr lang="en-US" dirty="0" err="1" smtClean="0"/>
              <a:t>prijavljivanje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istraživanje</a:t>
            </a:r>
            <a:r>
              <a:rPr lang="en-US" dirty="0" smtClean="0"/>
              <a:t> </a:t>
            </a:r>
            <a:r>
              <a:rPr lang="en-US" dirty="0" err="1" smtClean="0"/>
              <a:t>epidemijskog</a:t>
            </a:r>
            <a:r>
              <a:rPr lang="en-US" dirty="0" smtClean="0"/>
              <a:t> </a:t>
            </a:r>
            <a:r>
              <a:rPr lang="en-US" dirty="0" err="1" smtClean="0"/>
              <a:t>javljanja</a:t>
            </a:r>
            <a:r>
              <a:rPr lang="en-US" dirty="0" smtClean="0"/>
              <a:t> </a:t>
            </a:r>
            <a:r>
              <a:rPr lang="en-US" dirty="0" err="1" smtClean="0"/>
              <a:t>tuberkuloze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rano</a:t>
            </a:r>
            <a:r>
              <a:rPr lang="en-US" dirty="0" smtClean="0"/>
              <a:t> </a:t>
            </a:r>
            <a:r>
              <a:rPr lang="en-US" dirty="0" err="1" smtClean="0"/>
              <a:t>otkrivanje</a:t>
            </a:r>
            <a:r>
              <a:rPr lang="en-US" dirty="0" smtClean="0"/>
              <a:t> </a:t>
            </a:r>
            <a:r>
              <a:rPr lang="en-US" dirty="0" err="1" smtClean="0"/>
              <a:t>obolelih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tuberkuloze</a:t>
            </a:r>
            <a:r>
              <a:rPr lang="en-US" dirty="0" smtClean="0"/>
              <a:t> </a:t>
            </a:r>
            <a:r>
              <a:rPr lang="en-US" dirty="0" err="1" smtClean="0"/>
              <a:t>uključujući</a:t>
            </a:r>
            <a:r>
              <a:rPr lang="en-US" dirty="0" smtClean="0"/>
              <a:t> </a:t>
            </a:r>
            <a:r>
              <a:rPr lang="en-US" dirty="0" err="1" smtClean="0"/>
              <a:t>potpun</a:t>
            </a:r>
            <a:r>
              <a:rPr lang="en-US" dirty="0" smtClean="0"/>
              <a:t> </a:t>
            </a:r>
            <a:r>
              <a:rPr lang="en-US" dirty="0" err="1" smtClean="0"/>
              <a:t>obuhvat</a:t>
            </a:r>
            <a:r>
              <a:rPr lang="en-US" dirty="0" smtClean="0"/>
              <a:t> </a:t>
            </a:r>
            <a:r>
              <a:rPr lang="en-US" dirty="0" err="1" smtClean="0"/>
              <a:t>testiranjem</a:t>
            </a:r>
            <a:r>
              <a:rPr lang="en-US" dirty="0" smtClean="0"/>
              <a:t> </a:t>
            </a:r>
            <a:r>
              <a:rPr lang="en-US" dirty="0" err="1" smtClean="0"/>
              <a:t>rezistencije</a:t>
            </a:r>
            <a:r>
              <a:rPr lang="en-US" dirty="0" smtClean="0"/>
              <a:t> </a:t>
            </a:r>
            <a:r>
              <a:rPr lang="en-US" dirty="0" err="1" smtClean="0"/>
              <a:t>uzročnika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antituberkulotske</a:t>
            </a:r>
            <a:r>
              <a:rPr lang="en-US" dirty="0" smtClean="0"/>
              <a:t> </a:t>
            </a:r>
            <a:r>
              <a:rPr lang="en-US" dirty="0" err="1" smtClean="0"/>
              <a:t>lekove</a:t>
            </a:r>
            <a:r>
              <a:rPr lang="en-US" dirty="0" smtClean="0"/>
              <a:t> </a:t>
            </a:r>
            <a:r>
              <a:rPr lang="en-US" dirty="0" err="1" smtClean="0"/>
              <a:t>prve</a:t>
            </a:r>
            <a:r>
              <a:rPr lang="en-US" dirty="0" smtClean="0"/>
              <a:t> </a:t>
            </a:r>
            <a:r>
              <a:rPr lang="en-US" dirty="0" err="1" smtClean="0"/>
              <a:t>linije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lečenje</a:t>
            </a:r>
            <a:r>
              <a:rPr lang="en-US" dirty="0" smtClean="0"/>
              <a:t> </a:t>
            </a:r>
            <a:r>
              <a:rPr lang="en-US" dirty="0" err="1" smtClean="0"/>
              <a:t>svih</a:t>
            </a:r>
            <a:r>
              <a:rPr lang="en-US" dirty="0" smtClean="0"/>
              <a:t> </a:t>
            </a:r>
            <a:r>
              <a:rPr lang="en-US" dirty="0" err="1" smtClean="0"/>
              <a:t>obolelih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tuberkuloze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teritoriji</a:t>
            </a:r>
            <a:r>
              <a:rPr lang="en-US" dirty="0" smtClean="0"/>
              <a:t> </a:t>
            </a:r>
            <a:r>
              <a:rPr lang="en-US" dirty="0" err="1" smtClean="0"/>
              <a:t>Republike</a:t>
            </a:r>
            <a:r>
              <a:rPr lang="en-US" dirty="0" smtClean="0"/>
              <a:t> </a:t>
            </a:r>
            <a:r>
              <a:rPr lang="en-US" dirty="0" err="1" smtClean="0"/>
              <a:t>Srbije</a:t>
            </a:r>
            <a:r>
              <a:rPr lang="en-US" dirty="0" smtClean="0"/>
              <a:t> </a:t>
            </a:r>
            <a:r>
              <a:rPr lang="en-US" dirty="0" err="1" smtClean="0"/>
              <a:t>uz</a:t>
            </a:r>
            <a:r>
              <a:rPr lang="en-US" dirty="0" smtClean="0"/>
              <a:t> </a:t>
            </a:r>
            <a:r>
              <a:rPr lang="en-US" dirty="0" err="1" smtClean="0"/>
              <a:t>obezbeđivanje</a:t>
            </a:r>
            <a:r>
              <a:rPr lang="en-US" dirty="0" smtClean="0"/>
              <a:t> </a:t>
            </a:r>
            <a:r>
              <a:rPr lang="en-US" dirty="0" err="1" smtClean="0"/>
              <a:t>podrške</a:t>
            </a:r>
            <a:r>
              <a:rPr lang="en-US" dirty="0" smtClean="0"/>
              <a:t> </a:t>
            </a:r>
            <a:r>
              <a:rPr lang="en-US" dirty="0" err="1" smtClean="0"/>
              <a:t>lečenju</a:t>
            </a:r>
            <a:r>
              <a:rPr lang="en-US" dirty="0" smtClean="0"/>
              <a:t> </a:t>
            </a:r>
            <a:r>
              <a:rPr lang="en-US" dirty="0" err="1" smtClean="0"/>
              <a:t>obolelih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rezistentnih</a:t>
            </a:r>
            <a:r>
              <a:rPr lang="en-US" dirty="0" smtClean="0"/>
              <a:t> </a:t>
            </a:r>
            <a:r>
              <a:rPr lang="en-US" dirty="0" err="1" smtClean="0"/>
              <a:t>oblika</a:t>
            </a:r>
            <a:r>
              <a:rPr lang="en-US" dirty="0" smtClean="0"/>
              <a:t> </a:t>
            </a:r>
            <a:r>
              <a:rPr lang="en-US" dirty="0" err="1" smtClean="0"/>
              <a:t>tuberkuloze</a:t>
            </a:r>
            <a:r>
              <a:rPr lang="en-US" dirty="0" smtClean="0"/>
              <a:t>, </a:t>
            </a:r>
            <a:r>
              <a:rPr lang="en-US" dirty="0" err="1" smtClean="0"/>
              <a:t>kao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praćenje</a:t>
            </a:r>
            <a:r>
              <a:rPr lang="en-US" dirty="0" smtClean="0"/>
              <a:t> </a:t>
            </a:r>
            <a:r>
              <a:rPr lang="en-US" dirty="0" err="1" smtClean="0"/>
              <a:t>ishoda</a:t>
            </a:r>
            <a:r>
              <a:rPr lang="en-US" dirty="0" smtClean="0"/>
              <a:t> </a:t>
            </a:r>
            <a:r>
              <a:rPr lang="en-US" dirty="0" err="1" smtClean="0"/>
              <a:t>lečenja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5. </a:t>
            </a:r>
            <a:r>
              <a:rPr lang="en-US" dirty="0" err="1" smtClean="0"/>
              <a:t>obavezno</a:t>
            </a:r>
            <a:r>
              <a:rPr lang="en-US" dirty="0" smtClean="0"/>
              <a:t> </a:t>
            </a:r>
            <a:r>
              <a:rPr lang="en-US" dirty="0" err="1" smtClean="0"/>
              <a:t>epidemiološko</a:t>
            </a:r>
            <a:r>
              <a:rPr lang="en-US" dirty="0" smtClean="0"/>
              <a:t> </a:t>
            </a:r>
            <a:r>
              <a:rPr lang="en-US" dirty="0" err="1" smtClean="0"/>
              <a:t>ispitivanje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pregledi</a:t>
            </a:r>
            <a:r>
              <a:rPr lang="en-US" dirty="0" smtClean="0"/>
              <a:t> </a:t>
            </a:r>
            <a:r>
              <a:rPr lang="en-US" dirty="0" err="1" smtClean="0"/>
              <a:t>kontakata</a:t>
            </a:r>
            <a:r>
              <a:rPr lang="en-US" dirty="0" smtClean="0"/>
              <a:t> </a:t>
            </a:r>
            <a:r>
              <a:rPr lang="en-US" dirty="0" err="1" smtClean="0"/>
              <a:t>obolelih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tuberkuloze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primena</a:t>
            </a:r>
            <a:r>
              <a:rPr lang="en-US" dirty="0" smtClean="0"/>
              <a:t> </a:t>
            </a:r>
            <a:r>
              <a:rPr lang="en-US" dirty="0" err="1" smtClean="0"/>
              <a:t>hemioprofilakse</a:t>
            </a:r>
            <a:r>
              <a:rPr lang="en-US" dirty="0" smtClean="0"/>
              <a:t> u </a:t>
            </a:r>
            <a:r>
              <a:rPr lang="en-US" dirty="0" err="1" smtClean="0"/>
              <a:t>skladu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pravilniku</a:t>
            </a:r>
            <a:r>
              <a:rPr lang="en-US" dirty="0" smtClean="0"/>
              <a:t> </a:t>
            </a:r>
            <a:r>
              <a:rPr lang="en-US" dirty="0" err="1" smtClean="0"/>
              <a:t>kojim</a:t>
            </a:r>
            <a:r>
              <a:rPr lang="en-US" dirty="0" smtClean="0"/>
              <a:t> se </a:t>
            </a:r>
            <a:r>
              <a:rPr lang="en-US" dirty="0" err="1" smtClean="0"/>
              <a:t>uređuje</a:t>
            </a:r>
            <a:r>
              <a:rPr lang="en-US" dirty="0" smtClean="0"/>
              <a:t> </a:t>
            </a:r>
            <a:r>
              <a:rPr lang="en-US" dirty="0" err="1" smtClean="0"/>
              <a:t>imunizacija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hemioprofilaksa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6. </a:t>
            </a:r>
            <a:r>
              <a:rPr lang="en-US" dirty="0" err="1" smtClean="0"/>
              <a:t>vakcinacija</a:t>
            </a:r>
            <a:r>
              <a:rPr lang="en-US" dirty="0" smtClean="0"/>
              <a:t> </a:t>
            </a:r>
            <a:r>
              <a:rPr lang="en-US" dirty="0" err="1" smtClean="0"/>
              <a:t>novorođenčadi</a:t>
            </a:r>
            <a:r>
              <a:rPr lang="en-US" dirty="0" smtClean="0"/>
              <a:t> </a:t>
            </a:r>
            <a:r>
              <a:rPr lang="en-US" dirty="0" err="1" smtClean="0"/>
              <a:t>protiv</a:t>
            </a:r>
            <a:r>
              <a:rPr lang="en-US" dirty="0" smtClean="0"/>
              <a:t> </a:t>
            </a:r>
            <a:r>
              <a:rPr lang="en-US" dirty="0" err="1" smtClean="0"/>
              <a:t>tuberkuloze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7. </a:t>
            </a:r>
            <a:r>
              <a:rPr lang="en-US" dirty="0" err="1" smtClean="0"/>
              <a:t>aktivno</a:t>
            </a:r>
            <a:r>
              <a:rPr lang="en-US" dirty="0" smtClean="0"/>
              <a:t> </a:t>
            </a:r>
            <a:r>
              <a:rPr lang="en-US" dirty="0" err="1" smtClean="0"/>
              <a:t>traganje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obolelima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tuberkuloze</a:t>
            </a:r>
            <a:r>
              <a:rPr lang="en-US" dirty="0" smtClean="0"/>
              <a:t> u </a:t>
            </a:r>
            <a:r>
              <a:rPr lang="en-US" dirty="0" err="1" smtClean="0"/>
              <a:t>populacijama</a:t>
            </a:r>
            <a:r>
              <a:rPr lang="en-US" dirty="0" smtClean="0"/>
              <a:t> pod </a:t>
            </a:r>
            <a:r>
              <a:rPr lang="en-US" dirty="0" err="1" smtClean="0"/>
              <a:t>povećanim</a:t>
            </a:r>
            <a:r>
              <a:rPr lang="en-US" dirty="0" smtClean="0"/>
              <a:t> </a:t>
            </a:r>
            <a:r>
              <a:rPr lang="en-US" dirty="0" err="1" smtClean="0"/>
              <a:t>rizikom</a:t>
            </a:r>
            <a:r>
              <a:rPr lang="en-US" dirty="0" smtClean="0"/>
              <a:t>; </a:t>
            </a:r>
          </a:p>
          <a:p>
            <a:r>
              <a:rPr lang="en-US" dirty="0" smtClean="0"/>
              <a:t>8. </a:t>
            </a:r>
            <a:r>
              <a:rPr lang="en-US" dirty="0" err="1" smtClean="0"/>
              <a:t>prevencija</a:t>
            </a:r>
            <a:r>
              <a:rPr lang="en-US" dirty="0" smtClean="0"/>
              <a:t>, </a:t>
            </a:r>
            <a:r>
              <a:rPr lang="en-US" dirty="0" err="1" smtClean="0"/>
              <a:t>dijagnostikovanje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lečenje</a:t>
            </a:r>
            <a:r>
              <a:rPr lang="en-US" dirty="0" smtClean="0"/>
              <a:t> </a:t>
            </a:r>
            <a:r>
              <a:rPr lang="en-US" dirty="0" err="1" smtClean="0"/>
              <a:t>tuberkuloze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HIV </a:t>
            </a:r>
            <a:r>
              <a:rPr lang="en-US" dirty="0" err="1" smtClean="0"/>
              <a:t>koinfekcije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9. </a:t>
            </a:r>
            <a:r>
              <a:rPr lang="en-US" dirty="0" err="1" smtClean="0"/>
              <a:t>prevencija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suzbijanje</a:t>
            </a:r>
            <a:r>
              <a:rPr lang="en-US" dirty="0" smtClean="0"/>
              <a:t> </a:t>
            </a:r>
            <a:r>
              <a:rPr lang="en-US" dirty="0" err="1" smtClean="0"/>
              <a:t>nozokomijalne</a:t>
            </a:r>
            <a:r>
              <a:rPr lang="en-US" dirty="0" smtClean="0"/>
              <a:t> </a:t>
            </a:r>
            <a:r>
              <a:rPr lang="en-US" dirty="0" err="1" smtClean="0"/>
              <a:t>tuberkuloze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10. </a:t>
            </a:r>
            <a:r>
              <a:rPr lang="en-US" dirty="0" err="1" smtClean="0"/>
              <a:t>kontrola</a:t>
            </a:r>
            <a:r>
              <a:rPr lang="en-US" dirty="0" smtClean="0"/>
              <a:t> </a:t>
            </a:r>
            <a:r>
              <a:rPr lang="en-US" dirty="0" err="1" smtClean="0"/>
              <a:t>kvaliteta</a:t>
            </a:r>
            <a:r>
              <a:rPr lang="en-US" dirty="0" smtClean="0"/>
              <a:t> </a:t>
            </a:r>
            <a:r>
              <a:rPr lang="en-US" dirty="0" err="1" smtClean="0"/>
              <a:t>rada</a:t>
            </a:r>
            <a:r>
              <a:rPr lang="en-US" dirty="0" smtClean="0"/>
              <a:t> </a:t>
            </a:r>
            <a:r>
              <a:rPr lang="en-US" dirty="0" err="1" smtClean="0"/>
              <a:t>službi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prevenciju</a:t>
            </a:r>
            <a:r>
              <a:rPr lang="en-US" dirty="0" smtClean="0"/>
              <a:t>, </a:t>
            </a:r>
            <a:r>
              <a:rPr lang="en-US" dirty="0" err="1" smtClean="0"/>
              <a:t>dijagnostiku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lečenje</a:t>
            </a:r>
            <a:r>
              <a:rPr lang="en-US" dirty="0" smtClean="0"/>
              <a:t> </a:t>
            </a:r>
            <a:r>
              <a:rPr lang="en-US" dirty="0" err="1" smtClean="0"/>
              <a:t>tuberkuloze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11. </a:t>
            </a:r>
            <a:r>
              <a:rPr lang="en-US" dirty="0" err="1" smtClean="0"/>
              <a:t>kontinuirana</a:t>
            </a:r>
            <a:r>
              <a:rPr lang="en-US" dirty="0" smtClean="0"/>
              <a:t> </a:t>
            </a:r>
            <a:r>
              <a:rPr lang="en-US" dirty="0" err="1" smtClean="0"/>
              <a:t>medicinska</a:t>
            </a:r>
            <a:r>
              <a:rPr lang="en-US" dirty="0" smtClean="0"/>
              <a:t> </a:t>
            </a:r>
            <a:r>
              <a:rPr lang="en-US" dirty="0" err="1" smtClean="0"/>
              <a:t>edukacija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oblasti</a:t>
            </a:r>
            <a:r>
              <a:rPr lang="en-US" dirty="0" smtClean="0"/>
              <a:t> </a:t>
            </a:r>
            <a:r>
              <a:rPr lang="en-US" dirty="0" err="1" smtClean="0"/>
              <a:t>prevencije</a:t>
            </a:r>
            <a:r>
              <a:rPr lang="en-US" dirty="0" smtClean="0"/>
              <a:t>, </a:t>
            </a:r>
            <a:r>
              <a:rPr lang="en-US" dirty="0" err="1" smtClean="0"/>
              <a:t>dijagnostike</a:t>
            </a:r>
            <a:r>
              <a:rPr lang="en-US" dirty="0" smtClean="0"/>
              <a:t>, </a:t>
            </a:r>
            <a:r>
              <a:rPr lang="en-US" dirty="0" err="1" smtClean="0"/>
              <a:t>lečenja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praćenja</a:t>
            </a:r>
            <a:r>
              <a:rPr lang="en-US" dirty="0" smtClean="0"/>
              <a:t> </a:t>
            </a:r>
            <a:r>
              <a:rPr lang="en-US" dirty="0" err="1" smtClean="0"/>
              <a:t>tuberkuloze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konsultativno-specijalističke</a:t>
            </a:r>
            <a:r>
              <a:rPr lang="en-US" dirty="0" smtClean="0"/>
              <a:t> </a:t>
            </a:r>
            <a:r>
              <a:rPr lang="en-US" dirty="0" err="1" smtClean="0"/>
              <a:t>službe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primarnu</a:t>
            </a:r>
            <a:r>
              <a:rPr lang="en-US" dirty="0" smtClean="0"/>
              <a:t> </a:t>
            </a:r>
            <a:r>
              <a:rPr lang="en-US" dirty="0" err="1" smtClean="0"/>
              <a:t>zdravstvenu</a:t>
            </a:r>
            <a:r>
              <a:rPr lang="en-US" dirty="0" smtClean="0"/>
              <a:t> </a:t>
            </a:r>
            <a:r>
              <a:rPr lang="en-US" dirty="0" err="1" smtClean="0"/>
              <a:t>zaštitu</a:t>
            </a:r>
            <a:r>
              <a:rPr lang="en-US" dirty="0" smtClean="0"/>
              <a:t>; </a:t>
            </a:r>
          </a:p>
          <a:p>
            <a:r>
              <a:rPr lang="en-US" dirty="0" smtClean="0"/>
              <a:t>12. </a:t>
            </a:r>
            <a:r>
              <a:rPr lang="en-US" dirty="0" err="1" smtClean="0"/>
              <a:t>kontinuirano</a:t>
            </a:r>
            <a:r>
              <a:rPr lang="en-US" dirty="0" smtClean="0"/>
              <a:t> </a:t>
            </a:r>
            <a:r>
              <a:rPr lang="en-US" dirty="0" err="1" smtClean="0"/>
              <a:t>izveštavanje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nivoima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saradnja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međunarodnim</a:t>
            </a:r>
            <a:r>
              <a:rPr lang="en-US" dirty="0" smtClean="0"/>
              <a:t> </a:t>
            </a:r>
            <a:r>
              <a:rPr lang="en-US" dirty="0" err="1" smtClean="0"/>
              <a:t>organizacijama</a:t>
            </a:r>
            <a:r>
              <a:rPr lang="en-US" dirty="0" smtClean="0"/>
              <a:t>; </a:t>
            </a:r>
          </a:p>
          <a:p>
            <a:r>
              <a:rPr lang="en-US" dirty="0" smtClean="0"/>
              <a:t>13. </a:t>
            </a:r>
            <a:r>
              <a:rPr lang="en-US" dirty="0" err="1" smtClean="0"/>
              <a:t>podrška</a:t>
            </a:r>
            <a:r>
              <a:rPr lang="en-US" dirty="0" smtClean="0"/>
              <a:t> </a:t>
            </a:r>
            <a:r>
              <a:rPr lang="en-US" dirty="0" err="1" smtClean="0"/>
              <a:t>istraživanjima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inovacijama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14</TotalTime>
  <Words>3125</Words>
  <Application>Microsoft Office PowerPoint</Application>
  <PresentationFormat>On-screen Show (4:3)</PresentationFormat>
  <Paragraphs>214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Origin</vt:lpstr>
      <vt:lpstr>UREDBA O PROGRAMU ZDRAVSTVENE ZAŠTITE STANOVNIŠTVA OD ZARAZNIH BOLESTI </vt:lpstr>
      <vt:lpstr>UREDBA</vt:lpstr>
      <vt:lpstr>PRIORITETNI CILJEVI PROGRAMA </vt:lpstr>
      <vt:lpstr>SPECIFIČNI CILJEVI I MERE PROGRAMA </vt:lpstr>
      <vt:lpstr>SPECIFIČNI CILJEVI I MERE PROGRAMA </vt:lpstr>
      <vt:lpstr>SPECIFIČNI CILJEVI I MERE PROGRAMA </vt:lpstr>
      <vt:lpstr>SPECIFIČNI CILJEVI I MERE PROGRAMA </vt:lpstr>
      <vt:lpstr>SPECIFIČNI CILJEVI I MERE PROGRAMA </vt:lpstr>
      <vt:lpstr>SPECIFIČNI CILJEVI I MERE PROGRAMA </vt:lpstr>
      <vt:lpstr>SPECIFIČNI CILJEVI I MERE PROGRAMA </vt:lpstr>
      <vt:lpstr>SPECIFIČNI CILJEVI I MERE PROGRAMA </vt:lpstr>
      <vt:lpstr>SPECIFIČNI CILJEVI I MERE PROGRAMA </vt:lpstr>
      <vt:lpstr>SPECIFIČNI CILJEVI I MERE PROGRAMA </vt:lpstr>
      <vt:lpstr>SPECIFIČNI CILJEVI I MERE PROGRAMA </vt:lpstr>
      <vt:lpstr>SPECIFIČNI CILJEVI I MERE PROGRAMA </vt:lpstr>
      <vt:lpstr>SPECIFIČNI CILJEVI I MERE PROGRAMA </vt:lpstr>
      <vt:lpstr>SPECIFIČNI CILJEVI I MERE PROGRAMA </vt:lpstr>
      <vt:lpstr>SPECIFIČNI CILJEVI I MERE PROGRAMA </vt:lpstr>
      <vt:lpstr>SPECIFIČNI CILJEVI I MERE PROGRAMA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UREDBA O PROGRAMU ZDRAVSTVENE ZAŠTITE STANOVNIŠTVA OD ZARAZNIH BOLESTI </dc:title>
  <dc:creator>Korisnik</dc:creator>
  <cp:lastModifiedBy>Korisnik</cp:lastModifiedBy>
  <cp:revision>4</cp:revision>
  <dcterms:created xsi:type="dcterms:W3CDTF">2019-01-09T09:38:22Z</dcterms:created>
  <dcterms:modified xsi:type="dcterms:W3CDTF">2019-01-09T09:52:38Z</dcterms:modified>
</cp:coreProperties>
</file>