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24BAE99-E0FF-4B32-BE0E-C312DC350D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EA10D10-2CDD-4317-A7FD-6DAC7A14FD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715FC4-412C-4889-8EC5-309DD5012362}" type="slidenum">
              <a:rPr lang="en-US"/>
              <a:pPr/>
              <a:t>1</a:t>
            </a:fld>
            <a:endParaRPr lang="en-US"/>
          </a:p>
        </p:txBody>
      </p:sp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6950CD-DAAA-4E02-925D-58543378056E}" type="slidenum">
              <a:rPr lang="en-US"/>
              <a:pPr/>
              <a:t>10</a:t>
            </a:fld>
            <a:endParaRPr lang="en-US"/>
          </a:p>
        </p:txBody>
      </p:sp>
      <p:sp>
        <p:nvSpPr>
          <p:cNvPr id="5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DC9F7C-46B1-4206-B96C-C968A56E1076}" type="slidenum">
              <a:rPr lang="en-US"/>
              <a:pPr/>
              <a:t>11</a:t>
            </a:fld>
            <a:endParaRPr lang="en-US"/>
          </a:p>
        </p:txBody>
      </p:sp>
      <p:sp>
        <p:nvSpPr>
          <p:cNvPr id="61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D29BFE-4002-4C79-8292-1D46D7AA7099}" type="slidenum">
              <a:rPr lang="en-US"/>
              <a:pPr/>
              <a:t>12</a:t>
            </a:fld>
            <a:endParaRPr lang="en-US"/>
          </a:p>
        </p:txBody>
      </p:sp>
      <p:sp>
        <p:nvSpPr>
          <p:cNvPr id="63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D67345-06BF-40DE-9FDD-E9CFCBCC4CDF}" type="slidenum">
              <a:rPr lang="en-US"/>
              <a:pPr/>
              <a:t>13</a:t>
            </a:fld>
            <a:endParaRPr lang="en-US"/>
          </a:p>
        </p:txBody>
      </p:sp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AABDD4-E719-418A-A0A6-97A58328A6F7}" type="slidenum">
              <a:rPr lang="en-US"/>
              <a:pPr/>
              <a:t>14</a:t>
            </a:fld>
            <a:endParaRPr lang="en-US"/>
          </a:p>
        </p:txBody>
      </p:sp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C61E81-BAE7-4F9C-871E-676A8099E81D}" type="slidenum">
              <a:rPr lang="en-US"/>
              <a:pPr/>
              <a:t>15</a:t>
            </a:fld>
            <a:endParaRPr lang="en-US"/>
          </a:p>
        </p:txBody>
      </p:sp>
      <p:sp>
        <p:nvSpPr>
          <p:cNvPr id="69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192E4E-2E65-47B8-B3A2-F1705A0C9929}" type="slidenum">
              <a:rPr lang="en-US"/>
              <a:pPr/>
              <a:t>16</a:t>
            </a:fld>
            <a:endParaRPr lang="en-US"/>
          </a:p>
        </p:txBody>
      </p:sp>
      <p:sp>
        <p:nvSpPr>
          <p:cNvPr id="71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04FD4-0403-4FBB-9457-76C0320CD1AB}" type="slidenum">
              <a:rPr lang="en-US"/>
              <a:pPr/>
              <a:t>17</a:t>
            </a:fld>
            <a:endParaRPr lang="en-US"/>
          </a:p>
        </p:txBody>
      </p:sp>
      <p:sp>
        <p:nvSpPr>
          <p:cNvPr id="73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CED98D-5810-4E60-88A3-7255A095EC29}" type="slidenum">
              <a:rPr lang="en-US"/>
              <a:pPr/>
              <a:t>18</a:t>
            </a:fld>
            <a:endParaRPr lang="en-US"/>
          </a:p>
        </p:txBody>
      </p:sp>
      <p:sp>
        <p:nvSpPr>
          <p:cNvPr id="75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77C0A3-FFBD-4008-83F2-C2D8AE4D560E}" type="slidenum">
              <a:rPr lang="en-US"/>
              <a:pPr/>
              <a:t>19</a:t>
            </a:fld>
            <a:endParaRPr lang="en-US"/>
          </a:p>
        </p:txBody>
      </p:sp>
      <p:sp>
        <p:nvSpPr>
          <p:cNvPr id="77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EDF691-C8BC-4C46-90CC-3F7147C640D9}" type="slidenum">
              <a:rPr lang="en-US"/>
              <a:pPr/>
              <a:t>2</a:t>
            </a:fld>
            <a:endParaRPr lang="en-US"/>
          </a:p>
        </p:txBody>
      </p:sp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BAD48E-3D46-4D2F-BE68-3680D24FC365}" type="slidenum">
              <a:rPr lang="en-US"/>
              <a:pPr/>
              <a:t>20</a:t>
            </a:fld>
            <a:endParaRPr lang="en-US"/>
          </a:p>
        </p:txBody>
      </p:sp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C0FFB1-4AEB-4996-9365-BDF45B150BC8}" type="slidenum">
              <a:rPr lang="en-US"/>
              <a:pPr/>
              <a:t>21</a:t>
            </a:fld>
            <a:endParaRPr lang="en-US"/>
          </a:p>
        </p:txBody>
      </p:sp>
      <p:sp>
        <p:nvSpPr>
          <p:cNvPr id="81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81C425-B1A0-46A0-862D-41733F18A21B}" type="slidenum">
              <a:rPr lang="en-US"/>
              <a:pPr/>
              <a:t>22</a:t>
            </a:fld>
            <a:endParaRPr lang="en-US"/>
          </a:p>
        </p:txBody>
      </p:sp>
      <p:sp>
        <p:nvSpPr>
          <p:cNvPr id="83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52BC5B-9140-4EDE-BC4C-B861180E136B}" type="slidenum">
              <a:rPr lang="en-US"/>
              <a:pPr/>
              <a:t>23</a:t>
            </a:fld>
            <a:endParaRPr lang="en-US"/>
          </a:p>
        </p:txBody>
      </p:sp>
      <p:sp>
        <p:nvSpPr>
          <p:cNvPr id="86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F2351-41CE-474C-90EC-D7986A621D6C}" type="slidenum">
              <a:rPr lang="en-US"/>
              <a:pPr/>
              <a:t>24</a:t>
            </a:fld>
            <a:endParaRPr lang="en-US"/>
          </a:p>
        </p:txBody>
      </p:sp>
      <p:sp>
        <p:nvSpPr>
          <p:cNvPr id="88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6B02E8-F2D7-46FC-8427-C4EEEA6F50DD}" type="slidenum">
              <a:rPr lang="en-US"/>
              <a:pPr/>
              <a:t>25</a:t>
            </a:fld>
            <a:endParaRPr lang="en-US"/>
          </a:p>
        </p:txBody>
      </p:sp>
      <p:sp>
        <p:nvSpPr>
          <p:cNvPr id="90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F98198-827E-4596-999D-12C510C6E255}" type="slidenum">
              <a:rPr lang="en-US"/>
              <a:pPr/>
              <a:t>26</a:t>
            </a:fld>
            <a:endParaRPr lang="en-US"/>
          </a:p>
        </p:txBody>
      </p:sp>
      <p:sp>
        <p:nvSpPr>
          <p:cNvPr id="92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293826-B71A-4680-BC5E-BE40C637D767}" type="slidenum">
              <a:rPr lang="en-US"/>
              <a:pPr/>
              <a:t>27</a:t>
            </a:fld>
            <a:endParaRPr lang="en-US"/>
          </a:p>
        </p:txBody>
      </p:sp>
      <p:sp>
        <p:nvSpPr>
          <p:cNvPr id="94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E62029-DEEF-4A29-BF00-E7A01BF4616B}" type="slidenum">
              <a:rPr lang="en-US"/>
              <a:pPr/>
              <a:t>28</a:t>
            </a:fld>
            <a:endParaRPr lang="en-US"/>
          </a:p>
        </p:txBody>
      </p:sp>
      <p:sp>
        <p:nvSpPr>
          <p:cNvPr id="96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C9683B-3717-474C-A379-C76B2BF26494}" type="slidenum">
              <a:rPr lang="en-US"/>
              <a:pPr/>
              <a:t>29</a:t>
            </a:fld>
            <a:endParaRPr lang="en-US"/>
          </a:p>
        </p:txBody>
      </p:sp>
      <p:sp>
        <p:nvSpPr>
          <p:cNvPr id="98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360B35-7299-49D1-8FFB-AC2BC7CE18B3}" type="slidenum">
              <a:rPr lang="en-US"/>
              <a:pPr/>
              <a:t>3</a:t>
            </a:fld>
            <a:endParaRPr lang="en-US"/>
          </a:p>
        </p:txBody>
      </p:sp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538C04-FE2A-4176-9F49-B8EA167A0BC2}" type="slidenum">
              <a:rPr lang="en-US"/>
              <a:pPr/>
              <a:t>30</a:t>
            </a:fld>
            <a:endParaRPr lang="en-US"/>
          </a:p>
        </p:txBody>
      </p:sp>
      <p:sp>
        <p:nvSpPr>
          <p:cNvPr id="100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AEFA81-8084-4A4F-9119-7D19BEEC5700}" type="slidenum">
              <a:rPr lang="en-US"/>
              <a:pPr/>
              <a:t>31</a:t>
            </a:fld>
            <a:endParaRPr lang="en-US"/>
          </a:p>
        </p:txBody>
      </p:sp>
      <p:sp>
        <p:nvSpPr>
          <p:cNvPr id="1024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6A8EF6-167F-464E-9E91-2516C407DD17}" type="slidenum">
              <a:rPr lang="en-US"/>
              <a:pPr/>
              <a:t>32</a:t>
            </a:fld>
            <a:endParaRPr lang="en-US"/>
          </a:p>
        </p:txBody>
      </p:sp>
      <p:sp>
        <p:nvSpPr>
          <p:cNvPr id="1044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DF8625-A80A-4BB4-9907-984C21548305}" type="slidenum">
              <a:rPr lang="en-US"/>
              <a:pPr/>
              <a:t>4</a:t>
            </a:fld>
            <a:endParaRPr lang="en-US"/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71314E-082A-4287-86E3-9D83D0D38AA7}" type="slidenum">
              <a:rPr lang="en-US"/>
              <a:pPr/>
              <a:t>5</a:t>
            </a:fld>
            <a:endParaRPr lang="en-US"/>
          </a:p>
        </p:txBody>
      </p:sp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498B6C-5FAA-48CF-8884-DEFF09BA83A5}" type="slidenum">
              <a:rPr lang="en-US"/>
              <a:pPr/>
              <a:t>6</a:t>
            </a:fld>
            <a:endParaRPr lang="en-US"/>
          </a:p>
        </p:txBody>
      </p:sp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ABC1CD-D045-4C31-8342-72610488C21E}" type="slidenum">
              <a:rPr lang="en-US"/>
              <a:pPr/>
              <a:t>7</a:t>
            </a:fld>
            <a:endParaRPr lang="en-US"/>
          </a:p>
        </p:txBody>
      </p:sp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3BA139-6214-494B-8BC2-9337B5EC8B2C}" type="slidenum">
              <a:rPr lang="en-US"/>
              <a:pPr/>
              <a:t>8</a:t>
            </a:fld>
            <a:endParaRPr lang="en-US"/>
          </a:p>
        </p:txBody>
      </p:sp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B7D347-6545-421B-BFD5-3A678D29A3C8}" type="slidenum">
              <a:rPr lang="en-US"/>
              <a:pPr/>
              <a:t>9</a:t>
            </a:fld>
            <a:endParaRPr lang="en-US"/>
          </a:p>
        </p:txBody>
      </p:sp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220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867FCD8-BB7E-400A-A92E-68D67CE7766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595EC-81B4-473C-A1E4-A6D5F1CF0A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A8E8B-96AB-4446-854E-E4A1CD1D2F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FEE67-DC45-4BE6-AB7D-7542425D8B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BEBEB-C200-4B4F-9631-E4F497E88D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A1BCC-7E1A-4E72-98D3-997E6C7A94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77B31-6CDA-459F-8A00-931749FECE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DD16B-0063-4B92-909A-753176FF59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C79E6-BB73-4696-95EA-60ADCEE91A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857FB-6F13-4CFF-9CB5-385A99571A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8B6A9-A485-4CA3-94CA-59D2A843A4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46FC80B-EF78-4BB4-AFCF-E7C4065C0C1A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73238"/>
            <a:ext cx="7772400" cy="2592387"/>
          </a:xfrm>
        </p:spPr>
        <p:txBody>
          <a:bodyPr/>
          <a:lstStyle/>
          <a:p>
            <a:r>
              <a:rPr lang="en-US" sz="3500" b="1"/>
              <a:t>НАЦИОНАЛНИ ПРОГРАМ</a:t>
            </a:r>
            <a:r>
              <a:rPr lang="en-US" b="1"/>
              <a:t> </a:t>
            </a:r>
            <a:r>
              <a:rPr lang="en-US" sz="3500" b="1"/>
              <a:t>ПРЕВЕНЦИЈЕ, ЛЕЧЕЊА И КОНТРОЛЕ KАРДИОВАСКУЛАРНИХ БОЛЕСТИ</a:t>
            </a:r>
            <a:br>
              <a:rPr lang="en-US" sz="3500" b="1"/>
            </a:br>
            <a:r>
              <a:rPr lang="en-US" sz="3500" b="1"/>
              <a:t>У РЕПУБЛИЦИ СРБИЈИ ДО 2020. ГОДИНЕ</a:t>
            </a:r>
            <a:endParaRPr lang="sr-Cyrl-CS" sz="35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r>
              <a:rPr lang="en-US" sz="2800" b="1">
                <a:solidFill>
                  <a:schemeClr val="hlink"/>
                </a:solidFill>
              </a:rPr>
              <a:t>Циљеви, оквир и водећи принципи Програма</a:t>
            </a:r>
          </a:p>
          <a:p>
            <a:r>
              <a:rPr lang="en-US" sz="2800" b="1">
                <a:solidFill>
                  <a:schemeClr val="hlink"/>
                </a:solidFill>
              </a:rPr>
              <a:t>2.1 Циљеви Програма</a:t>
            </a:r>
          </a:p>
          <a:p>
            <a:r>
              <a:rPr lang="en-US" sz="2800" b="1">
                <a:solidFill>
                  <a:schemeClr val="hlink"/>
                </a:solidFill>
              </a:rPr>
              <a:t>Главни циљ</a:t>
            </a:r>
          </a:p>
          <a:p>
            <a:r>
              <a:rPr lang="en-US" sz="2800" b="1">
                <a:solidFill>
                  <a:schemeClr val="hlink"/>
                </a:solidFill>
              </a:rPr>
              <a:t>Унапређење и јачање система здравствене заштите Републике Србије ради боље превенције и контроле кардиоваскуларних болести.</a:t>
            </a:r>
          </a:p>
          <a:p>
            <a:r>
              <a:rPr lang="en-US" sz="2800" b="1">
                <a:solidFill>
                  <a:schemeClr val="hlink"/>
                </a:solidFill>
              </a:rPr>
              <a:t>Специфични циљеви:</a:t>
            </a:r>
          </a:p>
          <a:p>
            <a:r>
              <a:rPr lang="en-US" sz="2800" b="1">
                <a:solidFill>
                  <a:schemeClr val="hlink"/>
                </a:solidFill>
              </a:rPr>
              <a:t>- превенција фактора ризика;</a:t>
            </a:r>
          </a:p>
          <a:p>
            <a:r>
              <a:rPr lang="en-US" sz="2800" b="1">
                <a:solidFill>
                  <a:schemeClr val="hlink"/>
                </a:solidFill>
              </a:rPr>
              <a:t>- правовремено препознавање КВБ;</a:t>
            </a:r>
          </a:p>
          <a:p>
            <a:r>
              <a:rPr lang="en-US" sz="2800" b="1">
                <a:solidFill>
                  <a:schemeClr val="hlink"/>
                </a:solidFill>
              </a:rPr>
              <a:t>- унапређење дијагностике;</a:t>
            </a:r>
          </a:p>
          <a:p>
            <a:r>
              <a:rPr lang="en-US" sz="2800" b="1">
                <a:solidFill>
                  <a:schemeClr val="hlink"/>
                </a:solidFill>
              </a:rPr>
              <a:t>- смањење смртности и инвалидитета од КВБ;</a:t>
            </a:r>
          </a:p>
          <a:p>
            <a:r>
              <a:rPr lang="en-US" sz="2800" b="1">
                <a:solidFill>
                  <a:schemeClr val="hlink"/>
                </a:solidFill>
              </a:rPr>
              <a:t>- унапређење квалитета живота оболелих.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2.2. Оквир Програма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- промоција здравља;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- информисаност и знање;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- законска регулатива и финансирање;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- капацитети (људски ресурси, инфраструктура, потрошна средства);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- подршка заједнице.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hlink"/>
                </a:solidFill>
              </a:rPr>
              <a:t>2.3 Водећи принципи Програма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hlink"/>
                </a:solidFill>
              </a:rPr>
              <a:t>Водећи	принципи	превенције	на	којима	се заснивају	активности предвиђене Програмом јесу: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- унапређење здравља кроз мултисекторски приступ и интерсекторско деловање на детерминанте здравља;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- смањење неједнакости у здрављу;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- развијање одговорности за здравље;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- подршка здравом окружењу.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r>
              <a:rPr lang="en-US" b="1">
                <a:solidFill>
                  <a:schemeClr val="hlink"/>
                </a:solidFill>
              </a:rPr>
              <a:t>Превенција</a:t>
            </a:r>
          </a:p>
          <a:p>
            <a:r>
              <a:rPr lang="en-US" b="1">
                <a:solidFill>
                  <a:schemeClr val="hlink"/>
                </a:solidFill>
              </a:rPr>
              <a:t>3.1. Ванболничка здравствена заштита кардиоваскуларних болести</a:t>
            </a:r>
          </a:p>
          <a:p>
            <a:pPr>
              <a:buFontTx/>
              <a:buNone/>
            </a:pPr>
            <a:r>
              <a:rPr lang="en-US" b="1">
                <a:solidFill>
                  <a:schemeClr val="hlink"/>
                </a:solidFill>
              </a:rPr>
              <a:t>3.1.1. Едукација</a:t>
            </a:r>
          </a:p>
          <a:p>
            <a:r>
              <a:rPr lang="en-US" b="1">
                <a:solidFill>
                  <a:schemeClr val="hlink"/>
                </a:solidFill>
              </a:rPr>
              <a:t>Едукација  становништва  подразумева  свеобухватну  и  координисану акцију више чинилаца друштвене бриге за здравље.</a:t>
            </a:r>
          </a:p>
          <a:p>
            <a:pPr>
              <a:buFontTx/>
              <a:buNone/>
            </a:pPr>
            <a:r>
              <a:rPr lang="en-US" b="1">
                <a:solidFill>
                  <a:schemeClr val="hlink"/>
                </a:solidFill>
              </a:rPr>
              <a:t>Општи циљ</a:t>
            </a:r>
          </a:p>
          <a:p>
            <a:r>
              <a:rPr lang="en-US" b="1">
                <a:solidFill>
                  <a:schemeClr val="hlink"/>
                </a:solidFill>
              </a:rPr>
              <a:t>Подизање  нивоа  информисаности  и  знања  о  превенцији  и  контроли болести срца и крвних судова.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МЕРЕ И АКТИВНОСТИ: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- развој националног здравственог информационог система;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-	усвајање	законских	решења	у	циљу	обезбеђења	приватности, поверљивости и сигурности информација;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-	јачање	капацитета	институција	одговорних	за	спровођење истраживања, креирање политика и доношење одлука;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-  јачање  сарадње  између  истраживачких  и  научних  институција  и доносиоца одлука;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- спровођење  популационих  истраживања  и  креирање  механизама  за делотворну имплементацију њихових резултата у пракси;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-  развој  и  одржавање  популационих  регистара  за  кардиоваскуларне болести.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chemeClr val="hlink"/>
                </a:solidFill>
              </a:rPr>
              <a:t>3.1.2. Животна и радна средина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chemeClr val="hlink"/>
                </a:solidFill>
              </a:rPr>
              <a:t>Чиниоци  из  животне  и  радне  средине  за  које  је  научно  доказана повезаност са кардиоваскуларним обољењима су: градска бука, бука на радном месту, загађење ваздуха  суспендованим честицама у ваздуху величине испод 2,5 μм, злостављање на радном месту – mobbing и изгарање у раду – burnout syndrome.  Главни  патофизиолошки  механизам  ове повезаности  је  дистрес,  у којем   долази   до   ремећења   регулаторних   механизама   крвног   притиска   и коронарне циркулације.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3.1.3. Висок крвни притисак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Према  подацима  публикације  „Здравље  становника  Србије”  за  2006. годину,  у   нашој  земљи  46.5%  одраслих  особа  оболело  је  од  артеријске хипертензије  (АХ).  Изложеност  цереброваскуларном  инсулту  код  особа  са хипертензијом је седам пута већа, а инфаркту миокарда три до четири пута; два пута  су  чешће  промене  на  периферним  крвним  судовима,  а  10  пута  чешће јављају се бубрежне компликације.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solidFill>
                  <a:schemeClr val="hlink"/>
                </a:solidFill>
              </a:rPr>
              <a:t>Општи циљеви: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- смањење броја оболелих за 5%;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- унапређењем дијагностике повећати број новооткривених случајева  са АХ за 10%;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- смањење компликација артеријске хипертензије за 10%.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b="1">
                <a:solidFill>
                  <a:schemeClr val="hlink"/>
                </a:solidFill>
              </a:rPr>
              <a:t>Мере:</a:t>
            </a:r>
          </a:p>
          <a:p>
            <a:pPr>
              <a:lnSpc>
                <a:spcPct val="80000"/>
              </a:lnSpc>
            </a:pPr>
            <a:r>
              <a:rPr lang="en-US" sz="2200" b="1">
                <a:solidFill>
                  <a:schemeClr val="hlink"/>
                </a:solidFill>
              </a:rPr>
              <a:t>- израда упутства за примену националног програма;</a:t>
            </a:r>
          </a:p>
          <a:p>
            <a:pPr>
              <a:lnSpc>
                <a:spcPct val="80000"/>
              </a:lnSpc>
            </a:pPr>
            <a:r>
              <a:rPr lang="en-US" sz="2200" b="1">
                <a:solidFill>
                  <a:schemeClr val="hlink"/>
                </a:solidFill>
              </a:rPr>
              <a:t>- израда програма за едукацију едукатора за превенцију АХ;</a:t>
            </a:r>
          </a:p>
          <a:p>
            <a:pPr>
              <a:lnSpc>
                <a:spcPct val="80000"/>
              </a:lnSpc>
            </a:pPr>
            <a:r>
              <a:rPr lang="en-US" sz="2200" b="1">
                <a:solidFill>
                  <a:schemeClr val="hlink"/>
                </a:solidFill>
              </a:rPr>
              <a:t>- едукација едукатора за превенцију АХ;</a:t>
            </a:r>
          </a:p>
          <a:p>
            <a:pPr>
              <a:lnSpc>
                <a:spcPct val="80000"/>
              </a:lnSpc>
            </a:pPr>
            <a:r>
              <a:rPr lang="en-US" sz="2200" b="1">
                <a:solidFill>
                  <a:schemeClr val="hlink"/>
                </a:solidFill>
              </a:rPr>
              <a:t>- спровођење програма раног откривања особа са повећаним ризиком и превентивни  поступци  у  складу  са  националним  водичем  за  хипертензију  и њихово укључивање у систем здравствене заштите;</a:t>
            </a:r>
          </a:p>
          <a:p>
            <a:pPr>
              <a:lnSpc>
                <a:spcPct val="80000"/>
              </a:lnSpc>
            </a:pPr>
            <a:r>
              <a:rPr lang="en-US" sz="2200" b="1">
                <a:solidFill>
                  <a:schemeClr val="hlink"/>
                </a:solidFill>
              </a:rPr>
              <a:t>- процена броја високо ризичних и особа са хипертензијом;</a:t>
            </a:r>
          </a:p>
          <a:p>
            <a:pPr>
              <a:lnSpc>
                <a:spcPct val="80000"/>
              </a:lnSpc>
            </a:pPr>
            <a:r>
              <a:rPr lang="en-US" sz="2200" b="1">
                <a:solidFill>
                  <a:schemeClr val="hlink"/>
                </a:solidFill>
              </a:rPr>
              <a:t>- израда стандарда праћења примене превентивних мера код особа са високим ризиком за хипертензију;</a:t>
            </a:r>
          </a:p>
          <a:p>
            <a:pPr>
              <a:lnSpc>
                <a:spcPct val="80000"/>
              </a:lnSpc>
            </a:pPr>
            <a:r>
              <a:rPr lang="en-US" sz="2200" b="1">
                <a:solidFill>
                  <a:schemeClr val="hlink"/>
                </a:solidFill>
              </a:rPr>
              <a:t>- процена ефикасности примене превентивних поступака код пацијената са	високим	ризиком	за	хипертензију	у	току	прве	године	спровођења националног програма;</a:t>
            </a:r>
          </a:p>
          <a:p>
            <a:pPr>
              <a:lnSpc>
                <a:spcPct val="80000"/>
              </a:lnSpc>
            </a:pPr>
            <a:r>
              <a:rPr lang="en-US" sz="2200" b="1">
                <a:solidFill>
                  <a:schemeClr val="hlink"/>
                </a:solidFill>
              </a:rPr>
              <a:t>- едукација здравствених радника и сарадника у примарној здравстевеној заштити  за   правилно  лечење  особа  са  АХ  применом  фармаколошких   и нефармаколошких мера.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Активности: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- Спровођење мера превенције: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1) смањење телесне тежине и лечење гојазности;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2) избалансирана исхрана, ограничење уноса соли на мање од 6 грама и натријума на мање од 2.4 грама дневно, повећање уноса намирница са високим односом калијума и натријума, смањење конзумирања алкохола;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3)  увођење  обавезе  произвођачима  намирница  да  на  декларацијама наводе тачан садржај натријума, калијума и њихов однос;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4) дозирана и контролисана физичка активност;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5) смањење или престанак пушења;</a:t>
            </a:r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6) контрола стреса;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7) систематски прегледи деце од три до 18 година сваке друге године са мерењем  крвног  притиска  први  пут  код  деце  са  навршене  три  године  са контролним мерењима при редовним систематским прегледима;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8)	систематски	прегледи	одраслог становништва	у	примарној здравственој  заштити  сваке  друге  године  и  с  тим  у  вези  праћење  мера извршења;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9)  јавне  акције  мерења  крвног  притиска  (базари  здравља,  акције  у домовима здравља и др.);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10)  рано  откривање  високоризичних  особа  и  њихово  укључивање  у превентивни програм који обухвата корекцију телесне тежине, промену начина исхране  и  повећање   физичке  активности  према  препорукама  националног водича.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11) правилна  дијагностика  и  лечење  хипертензије  према  препорукама националног водича;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12) за спровођење Програма биће задужени изабрани лекари;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13) у сваком дому здравља за спровођење и координацију Програма биће задужен по један лекар.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3.1.4. Пушење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Ратификацијом	Оквирне	конвенције	о	контроли	дувана	Светске здравствене организације (СЗО), Република Србија се кроз Стратегију контроле дувана (2005.  година) заједно са 139 земаља света обавезала на свеобухватну континуирану  акцију  с  циљем  контроле  дувана  и  производа  од  дувана.  У Републици Србији пуши 30% жена, 38% мушкараца и 20% младих узраста 15-19 година.  У  том  смислу,  намеће  се  потреба  за  неопходним  и  свеобухватним активностима с циљем смањења потражње за дуванским производима.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buFontTx/>
              <a:buNone/>
            </a:pPr>
            <a:r>
              <a:rPr lang="en-US" b="1">
                <a:solidFill>
                  <a:schemeClr val="hlink"/>
                </a:solidFill>
              </a:rPr>
              <a:t>Кардиоваскуларнe болести (КВБ), болести система крвотока, срца и крвних  судова, представљају  велику, хетерогену  групу обољења. Исхемијска болест  срца  са  своја  четири  клиничка  облика  –  ангином  пекторис,  акутним инфарктом	миокарда,	изненадном срчаном	смрти	и	исхемијском кардиомиопатијом, најчешћа је болест из ове велике групе обољења, а настаје као последица атеросклерозе у коронарним артеријама.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Општи циљ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Контрола дувана и производа од дувана.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Мере и активности: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смањење пушења и употребе дуванских производа применом програма за одвикавање од пушења;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смањење учесталости пушења међу женама;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	континуирано	подизање	и	одржавање	високих	цена	дуванских производа у складу са ценама у земљама из окружења;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обележавање дуванских производа порукама а касније и фотографијама патолошки измењених органа пушача;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 постепена  замена  пољопривредних  површина  под  дуваном  другим исплативим културама;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мораторијум на отварање нових производних погона за прераду дувана и постепена преоријентација постојеће индустрије дувана на друге производе.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3.1.5. Дислипопротеинемије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Према  подацима  Института  за  јавно  здравље  Србије  за  2006.годину, хиперлипидемије су имале високу инциденцију (мушкарци 2,7%; жене 4,2%) и високу преваленцију (мушкарци 7,3%; жене 8,6%). Повишен ниво липида у крви се може успешно кориговати и тако битно утицати на оболевање и смртност од КВБ.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Општи циљ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Смањити број оболелих са дислипидемијама за 2% на годишњем нивоу. Мере: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омогућити да одговарајућа терапија буде доступна како би се умањио њихов утицај на настанак КВБ и цереброваскуларне болести;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израда водича за хиперлипопротеинемију.</a:t>
            </a:r>
            <a:r>
              <a:rPr lang="en-US" sz="2400">
                <a:solidFill>
                  <a:schemeClr val="hlink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Активности: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едукација здравствених професионалаца (лекара, сестара и лабораната);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едукација становништва, посебно деце и омладине, о значају правилне исхране и здравих стилова живота;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детекција високо ризичних група;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рано откривање особа са дислипидемијама;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 обезбеђивање  предуслова  за  рано  откривање  и  дијагностиковање поремећаја  метаболизма  липида,  за  све  нивое  здравствене  заштите  а  према планираном обиму дијагностичких процедура;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	Израдити	Регистар	оболелих	са	најтежим	облицима	генетски условљених	хиперлипорпотеинемија  ради  планирања  средстава  за  њихово лечење,  односно  праћење  очекиваних  поремећаја  крвних  сродника,  до 2015. године.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3.1.6. Исхрана и гојазност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Исхрана је један од најважнијих модификујућих фактора који се може повезати	са	развојем	хроничних	незаразних	болести,	посебно кардиоваскуларних. Факторе ризика препознајемо као елементе неодговарајућег уноса намирница у квалитативном и кванитативном смислу.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Општи циљ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Превенција  и  смањење  учесталости  гојазности  код  деце,  омладине  и одраслих.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Мере: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унапређење нивоа знања и информисаности становништва о значају правилне исхране и физичке активности;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реализација популационих циљева исхране обезбеђивањем нутритивно вредне, здравствено безбедне и оптималне исхране становништва;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праћење и процена постигнутих ефеката промоције здравих стилова и унапређења здравственог стања становништва.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Активности: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усклађивање са препорукама струке у погледу смањења кухињске соли, шећера и масноћа у индустријски произведеним намирницама;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унапређење  законске  регулативе  у  погледу  здравствене  безбедности хране, квалитета намирница и забрана рекламирања индустријски произведене хране која представља ризик по здравље;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унапређење законских прописа у погледу рекламирања такозване „брзе хране” са забраном рекламирања у медијима;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	израда	и	усвајање	националних	препорука	за	исхрану	свих популационих група (предшколску и школску децу, омладину, радно активно становништво, старе, осетљиве групе и др.) и хармонизација са препорукама ЕЦ (НоЕ), европских пројеката и СЗО;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континуирано праћење раста, развоја, ухрањености и навика исхране деце предшколског и школског узраста;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>
                <a:solidFill>
                  <a:schemeClr val="hlink"/>
                </a:solidFill>
              </a:rPr>
              <a:t>- израда водича за правилну исхрану становништва Републике Србије;</a:t>
            </a: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chemeClr val="hlink"/>
                </a:solidFill>
              </a:rPr>
              <a:t>- израда водича за лечење гојазности код деце;</a:t>
            </a: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chemeClr val="hlink"/>
                </a:solidFill>
              </a:rPr>
              <a:t>-	едукација	(додипломска,	последипломска	и	континуирана) здравствених радника и сарадника у погледу правилне исхране и превенције нутритивних фактора ризика за настанак гојазности и КВБ;</a:t>
            </a: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chemeClr val="hlink"/>
                </a:solidFill>
              </a:rPr>
              <a:t>- праћење квалитета исхране за појединце и колективе по јединственој методологији рада;</a:t>
            </a: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chemeClr val="hlink"/>
                </a:solidFill>
              </a:rPr>
              <a:t>- постизање и реализација специфичних циљева исхране за јавно здравље становништва  који су у складу са популационим циљевима исхране из другог Акционог  плана  за  Европу  СЗО  од  2007.  до  2012.  године  и  Стратегије  за превенцију и контролу хроничних незаразних болести („Службени гласник РС”, број 22/09);</a:t>
            </a: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chemeClr val="hlink"/>
                </a:solidFill>
              </a:rPr>
              <a:t>- спровођење националних научноистраживачких пројеката или студија у вези	навика	и	квалитета	исхране,	ухрањености	и	здравственог	стања становништва;</a:t>
            </a: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chemeClr val="hlink"/>
                </a:solidFill>
              </a:rPr>
              <a:t>- промоција избора намирница са специјалним знаком за одговарајући квалитет и нутритивну вредност;</a:t>
            </a: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chemeClr val="hlink"/>
                </a:solidFill>
              </a:rPr>
              <a:t>- развијање и јачање партнерстава за спровођење препорука за правилну исхрану и физичку активност између владиног и невладиног сектора;</a:t>
            </a: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chemeClr val="hlink"/>
                </a:solidFill>
              </a:rPr>
              <a:t>-  увођење  новог  програма  едукације  о  значају  правилне  исхране  и превенције нутритивних фактора ризика и гојазности у школама.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3.1.7. Дијабетес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3.1.8. Физичка активност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Према подацима студије Истраживање здравственог стања становништва Србије,  изостанак физичке активности је један од водећих фактора ризика за настанак хроничних незаразних обољења са преваленцијом од 67,7%. Физичком активношћу  превенира се  скоро 60% болести са смртним исходом.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Општи циљ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Промоција и имплементација физичке активности у свакодневни живот становништва.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Мере: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промоција и имплементација физичке активности код деце, омладине, одраслих и старих особа;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 промоција  и  имплементација  физичке  активности  код  особа  без клиничких знакова КВБ и код особа са установљеним КВБ.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Активности: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усаглашавање препорука здравствене струке у вези са повећањем фонда часова  физичке културе са планом и програмом редовне наставе за основно и средње образовање;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иницирање увођења у наставу медицинског факултета и Факултета за спорт и физичко васпитање садржаја који обезбеђују стицање знања о физичкој активности код особа са кардиоваскуларним ризиком или обољењима;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остваривање сарадње владиног и невладиног сектора у осмишљавању националне  медијске  кампање  „СПОРТ  ЈЕ  ЗА  СВАКОГА”  о  неопходности физичке активности и последицама седентерног начина живота;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	подстицање	организовања	радничких	спортско-рекреативних такмичења, као и спортско-рекреативних игара пензионера;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 институционална   и   ванинституционална   промоција   одговарајућих физичких активности према добним групама и здравственом статусу.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3.2. Рано откривање (скрининг)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Национални програм за скрининг КВБ	односи се на скрининг биолошких	фактора	ризика:гојазност, хипертензију,	шећерну	болест	и дислипопротеинемију.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Скрининг се спроводи на примарном нивоу здравствене заштите и за његово спровођење одговоран је изабрани лекар.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Скрининг	гојазности,	дислипопротеинемија	и	оболелих	од хипертензије спроводи се у оквиру редовних систематских прегледа за децу и одрасле  а   скрининг  за  дијабетес  тип  2  спроводи  се  према  препорукама Националног водича за дијабетес.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Скрининг   младих   спортиста   обавља   се   у   оквиру   редовних лекарских прегледа спортиста.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Селективни скрининг особа првог степена сродства за породице чији су мушки чланови оболели од КВБ  (</a:t>
            </a:r>
            <a:r>
              <a:rPr lang="en-US" sz="2400" b="1" u="sng">
                <a:solidFill>
                  <a:schemeClr val="hlink"/>
                </a:solidFill>
              </a:rPr>
              <a:t>&gt;</a:t>
            </a:r>
            <a:r>
              <a:rPr lang="en-US" sz="2400" b="1">
                <a:solidFill>
                  <a:schemeClr val="hlink"/>
                </a:solidFill>
              </a:rPr>
              <a:t> 55 година за мушкарце, </a:t>
            </a:r>
            <a:r>
              <a:rPr lang="en-US" sz="2400" b="1" u="sng">
                <a:solidFill>
                  <a:schemeClr val="hlink"/>
                </a:solidFill>
              </a:rPr>
              <a:t>&gt;</a:t>
            </a:r>
            <a:r>
              <a:rPr lang="en-US" sz="2400" b="1">
                <a:solidFill>
                  <a:schemeClr val="hlink"/>
                </a:solidFill>
              </a:rPr>
              <a:t> 65 година за жене), обављаће се  једном у пет година као и селективни скрининг особа првог степена сродства за породице  чији су чланови оболели од фамилијарне дислипопротеинемије.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Прехоспитална здравствена заштита кардиоваскуларних болести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Прехоспитална кардиолошка здравствена заштита има значајан утицај на ефикасно збрињавање болесника са акутним коронарним синдромом, а најбољи резултати постижу се у лечењу инфаркта миокарда са СТ елевацијом, уколико је након  постављања  дијагнозе  терапија   дата  унутар  првих  1  до  3  сата,  по принципу „што пре то боље”.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hlink"/>
                </a:solidFill>
              </a:rPr>
              <a:t>Општи циљ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Ефикасна   организација   службе   за   хитну   медицинску   помоћ,   која подразумева и  адекватну опремљеност и обученост кадра.</a:t>
            </a:r>
          </a:p>
          <a:p>
            <a:pPr>
              <a:lnSpc>
                <a:spcPct val="80000"/>
              </a:lnSpc>
            </a:pPr>
            <a:endParaRPr lang="en-US" sz="2400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hlink"/>
                </a:solidFill>
              </a:rPr>
              <a:t>Главни	циљеви	 Националног	програма	превенције	и	контроле кардиоваскуларних  болести  у  Републици  Србији  до  2020.  године  (у  даљем тексту:  Програм) јесу: значајно смањење оболевања и умирања становника у Републици	Србији од	кардиоваскуларних	болести,	побољшање њиховог квалитета  живота  и  смањење  неједнакости  у  здрављу.  Интегрисана  акција друштва  треба  да  буде  усмерена  на  факторе  ризика  и  социјално-економске детерминанте здравља, али и на јачање здравственог система Републике Србије, како  би  био  у  стању  да  одговори  на  све  веће  оптерећењестановништва кардиоваскуларним болестима.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Мере и активности: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едукација  неопходног  кадра  за  рано  препознавање  КВБ  (примарна здравствена заштита и хитна медицинска помоћ);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	ефикасно	збрињавање	пацијената	у	складу	са	територијалном припадношћу (домови здравља и хитна медицинска помоћ пацијенте упућује у одговарајућу општу болницу, здравствени центар...);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стандардизација опреме на терену за пружање помоћи болесницима са акутним коронарним синдромом;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увођење телекомуникацијског система између теренских екипа службе за хитну медицинску помоћ и болница који се баве збрињавањем болесника са акутним коронарним синдромом.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hlink"/>
                </a:solidFill>
              </a:rPr>
              <a:t>4. Имплементација програма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4.1 Носиоци активности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hlink"/>
                </a:solidFill>
              </a:rPr>
              <a:t>Носиоци активности Програма су: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Министарство здравља;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Републички завод за здравствено осигурање;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факултети медицинске струке;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домови здравља, заводи	основани на примарном нивоу здравствене заштите, опште и специјалне болнице, институти, клинике, клиничко-болнички центри и клинички центри;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Институт за јавно здравље Србије са мрежом института и завода за јавно здравље;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стручна  и друга удружења;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Републички завод за статистику;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- појединци и заједница у целини.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5. Праћење и процена Програма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Праћење  и  процену  спровођења  Програма,  на  основу  прикупљања, обраде и  анализе прописаних здравствено – статистичких и других података, односно  показатеља  предвиђених  програмом,  као  и  на  основу  непосредног увида за подручја појединих  јединица  локалне самоуправе и управног округа, односно	филијала	Републичког завода за	здравствено	осигурање,	врше надлежни  институти,  односно  заводи  за  јавно  здравље.  Њихове  активности усмерава и води Институт за јавно здравље Србије.</a:t>
            </a:r>
          </a:p>
          <a:p>
            <a:pPr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Извештаје  о  спровођењу  Програма,  континуирано,  на  шест  месеци припремају	и	достављају ИЗЈЗ Србије носиоци програмских целина: домови здравља, заводи основани на примарном нивоу здравствене  заштите, клинике, односно, болничка одељења на којима се лече КВБ и институти односно  заводи за јавно здравље за територију  за коју су основани. На основу достављених извештаја, Институт за јавно здравље Србије сачињава збирни извештај који доставља Министарству здравља.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buFontTx/>
              <a:buNone/>
            </a:pPr>
            <a:r>
              <a:rPr lang="en-US" sz="2800" b="1">
                <a:solidFill>
                  <a:schemeClr val="hlink"/>
                </a:solidFill>
              </a:rPr>
              <a:t>Превенцијом  и  контролом  болести  срца  и  крвних  судова  могуће  је значајно побољшати здравље. Контрола		ових обољења је	 остварива превенцијом на индивидуалном и популационом нивоу, смањењем неједнакости у здрављу, заједничком акцијом здравственог и нездравствених сектора, раним откривањем (скринингом), превентивним интервенцијама и промоцијом протективних фактора</a:t>
            </a:r>
            <a:r>
              <a:rPr lang="en-US" sz="2800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Приказ ситуације</a:t>
            </a:r>
          </a:p>
          <a:p>
            <a:pPr algn="just"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У односу на просечну стандардизовану стопу морталитета у Европи од 410,1 на 100.000, Република Србија се са стандардизованом стопом морталитета 504,3 на 100.000 становника 2007. године налазила у групи земаља са високим ризиком умирања од болести срца и крвних судова.</a:t>
            </a:r>
          </a:p>
          <a:p>
            <a:pPr algn="just"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У структури морталитета у Републици Србији у 2007. години, болести срца и крвних судова чиниле су више од половине свих смртних исхода (56,0%). Највише становника (36,91%)  наше земље умрло је од других болести срца, приближно свака трећа особа умрла је од болести крвних судова мозга и 22,26% људи умрло је од исхемијске болести срца.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r>
              <a:rPr lang="en-US" b="1">
                <a:solidFill>
                  <a:schemeClr val="hlink"/>
                </a:solidFill>
              </a:rPr>
              <a:t>Поред обољења система за дисање, болести система крвотока на другом су месту у  структури ванболничког морбидитета у Републици Србији током</a:t>
            </a:r>
          </a:p>
          <a:p>
            <a:pPr>
              <a:buFontTx/>
              <a:buNone/>
            </a:pPr>
            <a:r>
              <a:rPr lang="en-US" b="1">
                <a:solidFill>
                  <a:schemeClr val="hlink"/>
                </a:solidFill>
              </a:rPr>
              <a:t>   2007. године. Ове болести су   у служби опште медицине биле заступљене са</a:t>
            </a:r>
          </a:p>
          <a:p>
            <a:pPr>
              <a:buFontTx/>
              <a:buNone/>
            </a:pPr>
            <a:r>
              <a:rPr lang="en-US" b="1">
                <a:solidFill>
                  <a:schemeClr val="hlink"/>
                </a:solidFill>
              </a:rPr>
              <a:t>   19.5% и у служби медицине рада са 15,0%.</a:t>
            </a:r>
          </a:p>
          <a:p>
            <a:r>
              <a:rPr lang="en-US" b="1">
                <a:solidFill>
                  <a:schemeClr val="hlink"/>
                </a:solidFill>
              </a:rPr>
              <a:t>Према извештају о хоспитализацијама (појединачни извештаји) у здравственим установама у Републици Србији у 2007. години лечено је укупно 931.368 особа.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/>
            <a:r>
              <a:rPr lang="en-US" b="1">
                <a:solidFill>
                  <a:schemeClr val="hlink"/>
                </a:solidFill>
              </a:rPr>
              <a:t>Према подацима Регистра за акутни коронарни синдром (АКС) Републике  Србије, током 2007. године у нашој земљи регистровано је 21.821 новооболелих и 7.381 смртних исхода од АКС-а. Од акутног инфаркта миокарда у нашој земљи у 2007. годни  оболело  16.805 особа и умрло 7159 људи. Исте године од нестабилне ангине пекторис је у нашој земљи оболело 5016 особа и умрло 222 људи.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hlink"/>
                </a:solidFill>
              </a:rPr>
              <a:t>Оптерећење факторима ризика и кардиоваскуларним болестима</a:t>
            </a:r>
          </a:p>
          <a:p>
            <a:pPr algn="just">
              <a:lnSpc>
                <a:spcPct val="90000"/>
              </a:lnSpc>
            </a:pPr>
            <a:r>
              <a:rPr lang="en-US" sz="2800" b="1">
                <a:solidFill>
                  <a:schemeClr val="hlink"/>
                </a:solidFill>
              </a:rPr>
              <a:t>Према  подацима  публикације  „Здравље  становника  Србије”  за  2006. годину:  33,6%  одраслог становништва пуши, 46,5% има хипертензију, 40,3% свакодневно или повремено конзумира алкохол, 18,3% је гојазно и 74,3% није довољно  физички  активно.  У  односу  на  претходно  истраживање  из  2000. године, 2006. године међу одраслим становништвом Републике Србије смањена је  учесталост  пушења  за  6,9%,  конзумирања  алкохола  за  7,2%  и  физичке неактивности за 12%. У истом периоду, порасла је преваленција хипертензије за 2% и гојазности за 1%.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buFontTx/>
              <a:buNone/>
            </a:pPr>
            <a:r>
              <a:rPr lang="en-US" b="1">
                <a:solidFill>
                  <a:schemeClr val="hlink"/>
                </a:solidFill>
              </a:rPr>
              <a:t>У	укупном	рангирању	обољења према	годинама	живота коригованим  у  односу  на  неспособност  (DALY)  у  2000.  години,  исхемијска болест срца налазила се на првом месту, а цереброваскуларна обољења (шлог), била  су  на  другом   месту.  Стопе  DALY-ја  за  исхемијску  болест  срца  и цереброваскуларна обољења расту са годинама живота код особа оба пола.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78</TotalTime>
  <Words>1665</Words>
  <Application>Microsoft Office PowerPoint</Application>
  <PresentationFormat>On-screen Show (4:3)</PresentationFormat>
  <Paragraphs>204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Tahoma</vt:lpstr>
      <vt:lpstr>Wingdings</vt:lpstr>
      <vt:lpstr>Ocean</vt:lpstr>
      <vt:lpstr>НАЦИОНАЛНИ ПРОГРАМ ПРЕВЕНЦИЈЕ, ЛЕЧЕЊА И КОНТРОЛЕ KАРДИОВАСКУЛАРНИХ БОЛЕСТИ У РЕПУБЛИЦИ СРБИЈИ ДО 2020. ГОДИНЕ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IZZZ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NACIONALNA STRATEGIJA PREVENCIJE I RANOG OTKRIVANJA TIPA II DIABETES MELLITUSA</dc:title>
  <dc:creator>ZORANA</dc:creator>
  <cp:lastModifiedBy>Korisnik</cp:lastModifiedBy>
  <cp:revision>73</cp:revision>
  <dcterms:created xsi:type="dcterms:W3CDTF">2011-03-09T08:34:33Z</dcterms:created>
  <dcterms:modified xsi:type="dcterms:W3CDTF">2019-01-14T12:33:05Z</dcterms:modified>
</cp:coreProperties>
</file>